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76" r:id="rId3"/>
    <p:sldId id="353" r:id="rId4"/>
    <p:sldId id="345" r:id="rId5"/>
    <p:sldId id="354" r:id="rId6"/>
    <p:sldId id="295" r:id="rId7"/>
    <p:sldId id="351" r:id="rId8"/>
    <p:sldId id="352" r:id="rId9"/>
    <p:sldId id="270" r:id="rId10"/>
  </p:sldIdLst>
  <p:sldSz cx="20104100" cy="11309350"/>
  <p:notesSz cx="20104100" cy="11309350"/>
  <p:embeddedFontLst>
    <p:embeddedFont>
      <p:font typeface="Calibri" panose="020F0502020204030204" pitchFamily="34" charset="0"/>
      <p:regular r:id="rId12"/>
      <p:bold r:id="rId13"/>
      <p:italic r:id="rId14"/>
      <p:boldItalic r:id="rId15"/>
    </p:embeddedFont>
    <p:embeddedFont>
      <p:font typeface="Montserrat" panose="00000500000000000000" pitchFamily="2" charset="0"/>
      <p:regular r:id="rId16"/>
      <p:bold r:id="rId17"/>
      <p:italic r:id="rId18"/>
      <p:boldItalic r:id="rId19"/>
    </p:embeddedFont>
    <p:embeddedFont>
      <p:font typeface="Montserrat ExtraBold" panose="00000900000000000000" pitchFamily="2" charset="0"/>
      <p:bold r:id="rId20"/>
      <p:boldItalic r:id="rId21"/>
    </p:embeddedFont>
    <p:embeddedFont>
      <p:font typeface="Montserrat Medium" panose="000006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90" roundtripDataSignature="AMtx7mhv1HphYtYqGwK18HJ+9qjhhk3H2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veri Bhatia" initials="KB" lastIdx="2" clrIdx="0">
    <p:extLst>
      <p:ext uri="{19B8F6BF-5375-455C-9EA6-DF929625EA0E}">
        <p15:presenceInfo xmlns:p15="http://schemas.microsoft.com/office/powerpoint/2012/main" userId="Kaveri Bhat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2" d="100"/>
          <a:sy n="42" d="100"/>
        </p:scale>
        <p:origin x="756" y="54"/>
      </p:cViewPr>
      <p:guideLst>
        <p:guide orient="horz" pos="2880"/>
        <p:guide pos="2160"/>
      </p:guideLst>
    </p:cSldViewPr>
  </p:slideViewPr>
  <p:notesTextViewPr>
    <p:cViewPr>
      <p:scale>
        <a:sx n="1" d="1"/>
        <a:sy n="1" d="1"/>
      </p:scale>
      <p:origin x="0" y="0"/>
    </p:cViewPr>
  </p:notesTextViewPr>
  <p:sorterViewPr>
    <p:cViewPr>
      <p:scale>
        <a:sx n="100" d="100"/>
        <a:sy n="100" d="100"/>
      </p:scale>
      <p:origin x="0" y="-10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93"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90" Type="http://customschemas.google.com/relationships/presentationmetadata" Target="metadata"/><Relationship Id="rId95"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5" name="Google Shape;125;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p15: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5" name="Google Shape;995;p15: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7"/>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4" name="Google Shape;14;p17"/>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 name="Google Shape;15;p17"/>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b="0" i="0" u="none" strike="noStrike" cap="none" dirty="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5900" b="1" i="0">
                <a:solidFill>
                  <a:srgbClr val="1A75B3"/>
                </a:solidFill>
                <a:latin typeface="Montserrat"/>
                <a:ea typeface="Montserrat"/>
                <a:cs typeface="Montserrat"/>
                <a:sym typeface="Montserra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8"/>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3950" b="0" i="0">
                <a:solidFill>
                  <a:srgbClr val="F1F3F4"/>
                </a:solidFill>
                <a:latin typeface="Montserrat Medium"/>
                <a:ea typeface="Montserrat Medium"/>
                <a:cs typeface="Montserrat Medium"/>
                <a:sym typeface="Montserrat Medium"/>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18"/>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18"/>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18"/>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0"/>
        <p:cNvGrpSpPr/>
        <p:nvPr/>
      </p:nvGrpSpPr>
      <p:grpSpPr>
        <a:xfrm>
          <a:off x="0" y="0"/>
          <a:ext cx="0" cy="0"/>
          <a:chOff x="0" y="0"/>
          <a:chExt cx="0" cy="0"/>
        </a:xfrm>
      </p:grpSpPr>
      <p:sp>
        <p:nvSpPr>
          <p:cNvPr id="31" name="Google Shape;31;p20"/>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0"/>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0"/>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4" name="Google Shape;34;p20"/>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20"/>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p:cSld name="Blank">
    <p:bg>
      <p:bgPr>
        <a:solidFill>
          <a:schemeClr val="lt1"/>
        </a:solidFill>
        <a:effectLst/>
      </p:bgPr>
    </p:bg>
    <p:spTree>
      <p:nvGrpSpPr>
        <p:cNvPr id="1" name="Shape 36"/>
        <p:cNvGrpSpPr/>
        <p:nvPr/>
      </p:nvGrpSpPr>
      <p:grpSpPr>
        <a:xfrm>
          <a:off x="0" y="0"/>
          <a:ext cx="0" cy="0"/>
          <a:chOff x="0" y="0"/>
          <a:chExt cx="0" cy="0"/>
        </a:xfrm>
      </p:grpSpPr>
      <p:sp>
        <p:nvSpPr>
          <p:cNvPr id="37" name="Google Shape;37;p21"/>
          <p:cNvSpPr/>
          <p:nvPr/>
        </p:nvSpPr>
        <p:spPr>
          <a:xfrm>
            <a:off x="515862" y="689476"/>
            <a:ext cx="414655" cy="551180"/>
          </a:xfrm>
          <a:custGeom>
            <a:avLst/>
            <a:gdLst/>
            <a:ahLst/>
            <a:cxnLst/>
            <a:rect l="l" t="t" r="r" b="b"/>
            <a:pathLst>
              <a:path w="414655" h="551180" extrusionOk="0">
                <a:moveTo>
                  <a:pt x="72299" y="404569"/>
                </a:moveTo>
                <a:lnTo>
                  <a:pt x="64018" y="404569"/>
                </a:lnTo>
                <a:lnTo>
                  <a:pt x="52724" y="405507"/>
                </a:lnTo>
                <a:lnTo>
                  <a:pt x="19242" y="427670"/>
                </a:lnTo>
                <a:lnTo>
                  <a:pt x="10994" y="458700"/>
                </a:lnTo>
                <a:lnTo>
                  <a:pt x="14081" y="478700"/>
                </a:lnTo>
                <a:lnTo>
                  <a:pt x="38797" y="512251"/>
                </a:lnTo>
                <a:lnTo>
                  <a:pt x="87323" y="536684"/>
                </a:lnTo>
                <a:lnTo>
                  <a:pt x="154362" y="549163"/>
                </a:lnTo>
                <a:lnTo>
                  <a:pt x="194507" y="550726"/>
                </a:lnTo>
                <a:lnTo>
                  <a:pt x="246537" y="547829"/>
                </a:lnTo>
                <a:lnTo>
                  <a:pt x="291478" y="539136"/>
                </a:lnTo>
                <a:lnTo>
                  <a:pt x="329322" y="524651"/>
                </a:lnTo>
                <a:lnTo>
                  <a:pt x="383881" y="478154"/>
                </a:lnTo>
                <a:lnTo>
                  <a:pt x="395991" y="455169"/>
                </a:lnTo>
                <a:lnTo>
                  <a:pt x="197962" y="455169"/>
                </a:lnTo>
                <a:lnTo>
                  <a:pt x="188133" y="454790"/>
                </a:lnTo>
                <a:lnTo>
                  <a:pt x="141685" y="440562"/>
                </a:lnTo>
                <a:lnTo>
                  <a:pt x="110612" y="420833"/>
                </a:lnTo>
                <a:lnTo>
                  <a:pt x="102326" y="415873"/>
                </a:lnTo>
                <a:lnTo>
                  <a:pt x="94941" y="411980"/>
                </a:lnTo>
                <a:lnTo>
                  <a:pt x="88458" y="409156"/>
                </a:lnTo>
                <a:lnTo>
                  <a:pt x="80428" y="406102"/>
                </a:lnTo>
                <a:lnTo>
                  <a:pt x="72299" y="404569"/>
                </a:lnTo>
                <a:close/>
              </a:path>
              <a:path w="414655" h="551180" extrusionOk="0">
                <a:moveTo>
                  <a:pt x="414483" y="340525"/>
                </a:moveTo>
                <a:lnTo>
                  <a:pt x="271267" y="340525"/>
                </a:lnTo>
                <a:lnTo>
                  <a:pt x="271267" y="382606"/>
                </a:lnTo>
                <a:lnTo>
                  <a:pt x="270125" y="399543"/>
                </a:lnTo>
                <a:lnTo>
                  <a:pt x="253022" y="436950"/>
                </a:lnTo>
                <a:lnTo>
                  <a:pt x="215207" y="454027"/>
                </a:lnTo>
                <a:lnTo>
                  <a:pt x="197962" y="455169"/>
                </a:lnTo>
                <a:lnTo>
                  <a:pt x="395991" y="455169"/>
                </a:lnTo>
                <a:lnTo>
                  <a:pt x="400886" y="445879"/>
                </a:lnTo>
                <a:lnTo>
                  <a:pt x="411085" y="407546"/>
                </a:lnTo>
                <a:lnTo>
                  <a:pt x="414444" y="363670"/>
                </a:lnTo>
                <a:lnTo>
                  <a:pt x="414483" y="340525"/>
                </a:lnTo>
                <a:close/>
              </a:path>
              <a:path w="414655" h="551180" extrusionOk="0">
                <a:moveTo>
                  <a:pt x="159727" y="0"/>
                </a:moveTo>
                <a:lnTo>
                  <a:pt x="94323" y="13078"/>
                </a:lnTo>
                <a:lnTo>
                  <a:pt x="43537" y="52220"/>
                </a:lnTo>
                <a:lnTo>
                  <a:pt x="10870" y="113319"/>
                </a:lnTo>
                <a:lnTo>
                  <a:pt x="0" y="192182"/>
                </a:lnTo>
                <a:lnTo>
                  <a:pt x="2847" y="231865"/>
                </a:lnTo>
                <a:lnTo>
                  <a:pt x="25645" y="298753"/>
                </a:lnTo>
                <a:lnTo>
                  <a:pt x="70295" y="347969"/>
                </a:lnTo>
                <a:lnTo>
                  <a:pt x="130964" y="373086"/>
                </a:lnTo>
                <a:lnTo>
                  <a:pt x="166964" y="376223"/>
                </a:lnTo>
                <a:lnTo>
                  <a:pt x="183195" y="375672"/>
                </a:lnTo>
                <a:lnTo>
                  <a:pt x="226321" y="367427"/>
                </a:lnTo>
                <a:lnTo>
                  <a:pt x="261360" y="348952"/>
                </a:lnTo>
                <a:lnTo>
                  <a:pt x="271267" y="340525"/>
                </a:lnTo>
                <a:lnTo>
                  <a:pt x="414483" y="340525"/>
                </a:lnTo>
                <a:lnTo>
                  <a:pt x="414483" y="270425"/>
                </a:lnTo>
                <a:lnTo>
                  <a:pt x="207914" y="270425"/>
                </a:lnTo>
                <a:lnTo>
                  <a:pt x="193723" y="269174"/>
                </a:lnTo>
                <a:lnTo>
                  <a:pt x="155843" y="239177"/>
                </a:lnTo>
                <a:lnTo>
                  <a:pt x="147414" y="192182"/>
                </a:lnTo>
                <a:lnTo>
                  <a:pt x="147362" y="189719"/>
                </a:lnTo>
                <a:lnTo>
                  <a:pt x="148293" y="172300"/>
                </a:lnTo>
                <a:lnTo>
                  <a:pt x="162830" y="131669"/>
                </a:lnTo>
                <a:lnTo>
                  <a:pt x="207914" y="111489"/>
                </a:lnTo>
                <a:lnTo>
                  <a:pt x="414483" y="111489"/>
                </a:lnTo>
                <a:lnTo>
                  <a:pt x="414483" y="83205"/>
                </a:lnTo>
                <a:lnTo>
                  <a:pt x="413493" y="63541"/>
                </a:lnTo>
                <a:lnTo>
                  <a:pt x="412525" y="58063"/>
                </a:lnTo>
                <a:lnTo>
                  <a:pt x="283317" y="58063"/>
                </a:lnTo>
                <a:lnTo>
                  <a:pt x="272210" y="44303"/>
                </a:lnTo>
                <a:lnTo>
                  <a:pt x="231674" y="14374"/>
                </a:lnTo>
                <a:lnTo>
                  <a:pt x="179718" y="897"/>
                </a:lnTo>
                <a:lnTo>
                  <a:pt x="159727" y="0"/>
                </a:lnTo>
                <a:close/>
              </a:path>
              <a:path w="414655" h="551180" extrusionOk="0">
                <a:moveTo>
                  <a:pt x="414483" y="111489"/>
                </a:moveTo>
                <a:lnTo>
                  <a:pt x="207914" y="111489"/>
                </a:lnTo>
                <a:lnTo>
                  <a:pt x="221908" y="112777"/>
                </a:lnTo>
                <a:lnTo>
                  <a:pt x="234264" y="116633"/>
                </a:lnTo>
                <a:lnTo>
                  <a:pt x="266460" y="156724"/>
                </a:lnTo>
                <a:lnTo>
                  <a:pt x="270601" y="189719"/>
                </a:lnTo>
                <a:lnTo>
                  <a:pt x="269638" y="208932"/>
                </a:lnTo>
                <a:lnTo>
                  <a:pt x="255259" y="250585"/>
                </a:lnTo>
                <a:lnTo>
                  <a:pt x="207914" y="270425"/>
                </a:lnTo>
                <a:lnTo>
                  <a:pt x="414483" y="270425"/>
                </a:lnTo>
                <a:lnTo>
                  <a:pt x="414483" y="111489"/>
                </a:lnTo>
                <a:close/>
              </a:path>
              <a:path w="414655" h="551180" extrusionOk="0">
                <a:moveTo>
                  <a:pt x="348039" y="2110"/>
                </a:moveTo>
                <a:lnTo>
                  <a:pt x="306713" y="15781"/>
                </a:lnTo>
                <a:lnTo>
                  <a:pt x="283317" y="58063"/>
                </a:lnTo>
                <a:lnTo>
                  <a:pt x="412525" y="58063"/>
                </a:lnTo>
                <a:lnTo>
                  <a:pt x="398626" y="21599"/>
                </a:lnTo>
                <a:lnTo>
                  <a:pt x="364236" y="3330"/>
                </a:lnTo>
                <a:lnTo>
                  <a:pt x="348039" y="211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8" name="Google Shape;38;p21"/>
          <p:cNvSpPr/>
          <p:nvPr/>
        </p:nvSpPr>
        <p:spPr>
          <a:xfrm>
            <a:off x="1007740" y="689485"/>
            <a:ext cx="296545" cy="401955"/>
          </a:xfrm>
          <a:custGeom>
            <a:avLst/>
            <a:gdLst/>
            <a:ahLst/>
            <a:cxnLst/>
            <a:rect l="l" t="t" r="r" b="b"/>
            <a:pathLst>
              <a:path w="296544" h="401955" extrusionOk="0">
                <a:moveTo>
                  <a:pt x="68140" y="2839"/>
                </a:moveTo>
                <a:lnTo>
                  <a:pt x="27744" y="13674"/>
                </a:lnTo>
                <a:lnTo>
                  <a:pt x="4479" y="45265"/>
                </a:lnTo>
                <a:lnTo>
                  <a:pt x="0" y="321715"/>
                </a:lnTo>
                <a:lnTo>
                  <a:pt x="1257" y="339164"/>
                </a:lnTo>
                <a:lnTo>
                  <a:pt x="20116" y="379942"/>
                </a:lnTo>
                <a:lnTo>
                  <a:pt x="58371" y="400041"/>
                </a:lnTo>
                <a:lnTo>
                  <a:pt x="74686" y="401378"/>
                </a:lnTo>
                <a:lnTo>
                  <a:pt x="90928" y="400041"/>
                </a:lnTo>
                <a:lnTo>
                  <a:pt x="129068" y="380269"/>
                </a:lnTo>
                <a:lnTo>
                  <a:pt x="148139" y="340643"/>
                </a:lnTo>
                <a:lnTo>
                  <a:pt x="149411" y="323839"/>
                </a:lnTo>
                <a:lnTo>
                  <a:pt x="149411" y="237165"/>
                </a:lnTo>
                <a:lnTo>
                  <a:pt x="150398" y="218568"/>
                </a:lnTo>
                <a:lnTo>
                  <a:pt x="165243" y="177494"/>
                </a:lnTo>
                <a:lnTo>
                  <a:pt x="203893" y="152588"/>
                </a:lnTo>
                <a:lnTo>
                  <a:pt x="241775" y="140797"/>
                </a:lnTo>
                <a:lnTo>
                  <a:pt x="257247" y="134160"/>
                </a:lnTo>
                <a:lnTo>
                  <a:pt x="269840" y="126632"/>
                </a:lnTo>
                <a:lnTo>
                  <a:pt x="279560" y="118212"/>
                </a:lnTo>
                <a:lnTo>
                  <a:pt x="286783" y="108535"/>
                </a:lnTo>
                <a:lnTo>
                  <a:pt x="287044" y="107959"/>
                </a:lnTo>
                <a:lnTo>
                  <a:pt x="137348" y="107959"/>
                </a:lnTo>
                <a:lnTo>
                  <a:pt x="137348" y="75415"/>
                </a:lnTo>
                <a:lnTo>
                  <a:pt x="127775" y="30831"/>
                </a:lnTo>
                <a:lnTo>
                  <a:pt x="84577" y="3952"/>
                </a:lnTo>
                <a:lnTo>
                  <a:pt x="68140" y="2839"/>
                </a:lnTo>
                <a:close/>
              </a:path>
              <a:path w="296544" h="401955" extrusionOk="0">
                <a:moveTo>
                  <a:pt x="237542" y="0"/>
                </a:moveTo>
                <a:lnTo>
                  <a:pt x="192792" y="14815"/>
                </a:lnTo>
                <a:lnTo>
                  <a:pt x="157154" y="59963"/>
                </a:lnTo>
                <a:lnTo>
                  <a:pt x="137348" y="107959"/>
                </a:lnTo>
                <a:lnTo>
                  <a:pt x="287044" y="107959"/>
                </a:lnTo>
                <a:lnTo>
                  <a:pt x="291942" y="97162"/>
                </a:lnTo>
                <a:lnTo>
                  <a:pt x="295038" y="84116"/>
                </a:lnTo>
                <a:lnTo>
                  <a:pt x="296070" y="69421"/>
                </a:lnTo>
                <a:lnTo>
                  <a:pt x="295100" y="54001"/>
                </a:lnTo>
                <a:lnTo>
                  <a:pt x="280565" y="18420"/>
                </a:lnTo>
                <a:lnTo>
                  <a:pt x="237542"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39" name="Google Shape;39;p21"/>
          <p:cNvSpPr/>
          <p:nvPr/>
        </p:nvSpPr>
        <p:spPr>
          <a:xfrm>
            <a:off x="1305790" y="685928"/>
            <a:ext cx="412115" cy="412750"/>
          </a:xfrm>
          <a:custGeom>
            <a:avLst/>
            <a:gdLst/>
            <a:ahLst/>
            <a:cxnLst/>
            <a:rect l="l" t="t" r="r" b="b"/>
            <a:pathLst>
              <a:path w="412114" h="412750" extrusionOk="0">
                <a:moveTo>
                  <a:pt x="215151" y="0"/>
                </a:moveTo>
                <a:lnTo>
                  <a:pt x="168019" y="3513"/>
                </a:lnTo>
                <a:lnTo>
                  <a:pt x="126087" y="14049"/>
                </a:lnTo>
                <a:lnTo>
                  <a:pt x="89361" y="31598"/>
                </a:lnTo>
                <a:lnTo>
                  <a:pt x="57849" y="56153"/>
                </a:lnTo>
                <a:lnTo>
                  <a:pt x="32536" y="86739"/>
                </a:lnTo>
                <a:lnTo>
                  <a:pt x="14459" y="122452"/>
                </a:lnTo>
                <a:lnTo>
                  <a:pt x="3614" y="163273"/>
                </a:lnTo>
                <a:lnTo>
                  <a:pt x="0" y="209183"/>
                </a:lnTo>
                <a:lnTo>
                  <a:pt x="3536" y="253496"/>
                </a:lnTo>
                <a:lnTo>
                  <a:pt x="14149" y="292996"/>
                </a:lnTo>
                <a:lnTo>
                  <a:pt x="31842" y="327670"/>
                </a:lnTo>
                <a:lnTo>
                  <a:pt x="56618" y="357501"/>
                </a:lnTo>
                <a:lnTo>
                  <a:pt x="87417" y="381512"/>
                </a:lnTo>
                <a:lnTo>
                  <a:pt x="123195" y="398664"/>
                </a:lnTo>
                <a:lnTo>
                  <a:pt x="163952" y="408955"/>
                </a:lnTo>
                <a:lnTo>
                  <a:pt x="209685" y="412385"/>
                </a:lnTo>
                <a:lnTo>
                  <a:pt x="247942" y="410666"/>
                </a:lnTo>
                <a:lnTo>
                  <a:pt x="313415" y="396933"/>
                </a:lnTo>
                <a:lnTo>
                  <a:pt x="362857" y="370329"/>
                </a:lnTo>
                <a:lnTo>
                  <a:pt x="388261" y="335923"/>
                </a:lnTo>
                <a:lnTo>
                  <a:pt x="391318" y="316853"/>
                </a:lnTo>
                <a:lnTo>
                  <a:pt x="225128" y="316853"/>
                </a:lnTo>
                <a:lnTo>
                  <a:pt x="207561" y="315663"/>
                </a:lnTo>
                <a:lnTo>
                  <a:pt x="169037" y="297842"/>
                </a:lnTo>
                <a:lnTo>
                  <a:pt x="150836" y="258205"/>
                </a:lnTo>
                <a:lnTo>
                  <a:pt x="149071" y="239967"/>
                </a:lnTo>
                <a:lnTo>
                  <a:pt x="347034" y="239653"/>
                </a:lnTo>
                <a:lnTo>
                  <a:pt x="362886" y="238845"/>
                </a:lnTo>
                <a:lnTo>
                  <a:pt x="403127" y="219258"/>
                </a:lnTo>
                <a:lnTo>
                  <a:pt x="411757" y="184781"/>
                </a:lnTo>
                <a:lnTo>
                  <a:pt x="410906" y="168478"/>
                </a:lnTo>
                <a:lnTo>
                  <a:pt x="410018" y="162792"/>
                </a:lnTo>
                <a:lnTo>
                  <a:pt x="149071" y="162792"/>
                </a:lnTo>
                <a:lnTo>
                  <a:pt x="150738" y="146930"/>
                </a:lnTo>
                <a:lnTo>
                  <a:pt x="167529" y="110296"/>
                </a:lnTo>
                <a:lnTo>
                  <a:pt x="213807" y="91335"/>
                </a:lnTo>
                <a:lnTo>
                  <a:pt x="383784" y="91335"/>
                </a:lnTo>
                <a:lnTo>
                  <a:pt x="382108" y="88434"/>
                </a:lnTo>
                <a:lnTo>
                  <a:pt x="346024" y="47183"/>
                </a:lnTo>
                <a:lnTo>
                  <a:pt x="312980" y="24072"/>
                </a:lnTo>
                <a:lnTo>
                  <a:pt x="276240" y="8688"/>
                </a:lnTo>
                <a:lnTo>
                  <a:pt x="236288" y="968"/>
                </a:lnTo>
                <a:lnTo>
                  <a:pt x="215151" y="0"/>
                </a:lnTo>
                <a:close/>
              </a:path>
              <a:path w="412114" h="412750" extrusionOk="0">
                <a:moveTo>
                  <a:pt x="344282" y="272573"/>
                </a:moveTo>
                <a:lnTo>
                  <a:pt x="294349" y="292024"/>
                </a:lnTo>
                <a:lnTo>
                  <a:pt x="288380" y="296007"/>
                </a:lnTo>
                <a:lnTo>
                  <a:pt x="283807" y="298998"/>
                </a:lnTo>
                <a:lnTo>
                  <a:pt x="245639" y="314711"/>
                </a:lnTo>
                <a:lnTo>
                  <a:pt x="225128" y="316853"/>
                </a:lnTo>
                <a:lnTo>
                  <a:pt x="391318" y="316853"/>
                </a:lnTo>
                <a:lnTo>
                  <a:pt x="371082" y="279438"/>
                </a:lnTo>
                <a:lnTo>
                  <a:pt x="354148" y="273337"/>
                </a:lnTo>
                <a:lnTo>
                  <a:pt x="344282" y="272573"/>
                </a:lnTo>
                <a:close/>
              </a:path>
              <a:path w="412114" h="412750" extrusionOk="0">
                <a:moveTo>
                  <a:pt x="383784" y="91335"/>
                </a:moveTo>
                <a:lnTo>
                  <a:pt x="213807" y="91335"/>
                </a:lnTo>
                <a:lnTo>
                  <a:pt x="228560" y="92472"/>
                </a:lnTo>
                <a:lnTo>
                  <a:pt x="241536" y="95874"/>
                </a:lnTo>
                <a:lnTo>
                  <a:pt x="275536" y="131791"/>
                </a:lnTo>
                <a:lnTo>
                  <a:pt x="281608" y="162792"/>
                </a:lnTo>
                <a:lnTo>
                  <a:pt x="410018" y="162792"/>
                </a:lnTo>
                <a:lnTo>
                  <a:pt x="408353" y="152133"/>
                </a:lnTo>
                <a:lnTo>
                  <a:pt x="404097" y="135743"/>
                </a:lnTo>
                <a:lnTo>
                  <a:pt x="398136" y="119305"/>
                </a:lnTo>
                <a:lnTo>
                  <a:pt x="390741" y="103375"/>
                </a:lnTo>
                <a:lnTo>
                  <a:pt x="383784" y="91335"/>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0" name="Google Shape;40;p21"/>
          <p:cNvSpPr/>
          <p:nvPr/>
        </p:nvSpPr>
        <p:spPr>
          <a:xfrm>
            <a:off x="1759445" y="685940"/>
            <a:ext cx="412750" cy="412750"/>
          </a:xfrm>
          <a:custGeom>
            <a:avLst/>
            <a:gdLst/>
            <a:ahLst/>
            <a:cxnLst/>
            <a:rect l="l" t="t" r="r" b="b"/>
            <a:pathLst>
              <a:path w="412750" h="412750" extrusionOk="0">
                <a:moveTo>
                  <a:pt x="406158" y="92026"/>
                </a:moveTo>
                <a:lnTo>
                  <a:pt x="216546" y="92026"/>
                </a:lnTo>
                <a:lnTo>
                  <a:pt x="227740" y="92547"/>
                </a:lnTo>
                <a:lnTo>
                  <a:pt x="237558" y="94112"/>
                </a:lnTo>
                <a:lnTo>
                  <a:pt x="265788" y="124632"/>
                </a:lnTo>
                <a:lnTo>
                  <a:pt x="260750" y="138461"/>
                </a:lnTo>
                <a:lnTo>
                  <a:pt x="245640" y="149561"/>
                </a:lnTo>
                <a:lnTo>
                  <a:pt x="220466" y="157929"/>
                </a:lnTo>
                <a:lnTo>
                  <a:pt x="185234" y="163559"/>
                </a:lnTo>
                <a:lnTo>
                  <a:pt x="176581" y="164400"/>
                </a:lnTo>
                <a:lnTo>
                  <a:pt x="162113" y="165973"/>
                </a:lnTo>
                <a:lnTo>
                  <a:pt x="116187" y="172803"/>
                </a:lnTo>
                <a:lnTo>
                  <a:pt x="55417" y="191738"/>
                </a:lnTo>
                <a:lnTo>
                  <a:pt x="19560" y="220401"/>
                </a:lnTo>
                <a:lnTo>
                  <a:pt x="2174" y="263060"/>
                </a:lnTo>
                <a:lnTo>
                  <a:pt x="0" y="289888"/>
                </a:lnTo>
                <a:lnTo>
                  <a:pt x="2162" y="317431"/>
                </a:lnTo>
                <a:lnTo>
                  <a:pt x="19459" y="362655"/>
                </a:lnTo>
                <a:lnTo>
                  <a:pt x="53694" y="394337"/>
                </a:lnTo>
                <a:lnTo>
                  <a:pt x="102676" y="410356"/>
                </a:lnTo>
                <a:lnTo>
                  <a:pt x="132536" y="412360"/>
                </a:lnTo>
                <a:lnTo>
                  <a:pt x="155854" y="411297"/>
                </a:lnTo>
                <a:lnTo>
                  <a:pt x="197791" y="402792"/>
                </a:lnTo>
                <a:lnTo>
                  <a:pt x="233505" y="385774"/>
                </a:lnTo>
                <a:lnTo>
                  <a:pt x="263536" y="360126"/>
                </a:lnTo>
                <a:lnTo>
                  <a:pt x="276469" y="344043"/>
                </a:lnTo>
                <a:lnTo>
                  <a:pt x="412249" y="344043"/>
                </a:lnTo>
                <a:lnTo>
                  <a:pt x="412142" y="341688"/>
                </a:lnTo>
                <a:lnTo>
                  <a:pt x="411267" y="325447"/>
                </a:lnTo>
                <a:lnTo>
                  <a:pt x="411106" y="320333"/>
                </a:lnTo>
                <a:lnTo>
                  <a:pt x="192433" y="320333"/>
                </a:lnTo>
                <a:lnTo>
                  <a:pt x="182547" y="319751"/>
                </a:lnTo>
                <a:lnTo>
                  <a:pt x="149443" y="292197"/>
                </a:lnTo>
                <a:lnTo>
                  <a:pt x="148732" y="283882"/>
                </a:lnTo>
                <a:lnTo>
                  <a:pt x="149407" y="276049"/>
                </a:lnTo>
                <a:lnTo>
                  <a:pt x="186577" y="247649"/>
                </a:lnTo>
                <a:lnTo>
                  <a:pt x="211067" y="242984"/>
                </a:lnTo>
                <a:lnTo>
                  <a:pt x="220813" y="241002"/>
                </a:lnTo>
                <a:lnTo>
                  <a:pt x="258067" y="229764"/>
                </a:lnTo>
                <a:lnTo>
                  <a:pt x="264406" y="226887"/>
                </a:lnTo>
                <a:lnTo>
                  <a:pt x="411066" y="226887"/>
                </a:lnTo>
                <a:lnTo>
                  <a:pt x="410994" y="138334"/>
                </a:lnTo>
                <a:lnTo>
                  <a:pt x="410399" y="120188"/>
                </a:lnTo>
                <a:lnTo>
                  <a:pt x="408399" y="102340"/>
                </a:lnTo>
                <a:lnTo>
                  <a:pt x="406158" y="92026"/>
                </a:lnTo>
                <a:close/>
              </a:path>
              <a:path w="412750" h="412750" extrusionOk="0">
                <a:moveTo>
                  <a:pt x="412249" y="344043"/>
                </a:moveTo>
                <a:lnTo>
                  <a:pt x="276469" y="344043"/>
                </a:lnTo>
                <a:lnTo>
                  <a:pt x="279676" y="358770"/>
                </a:lnTo>
                <a:lnTo>
                  <a:pt x="308776" y="397156"/>
                </a:lnTo>
                <a:lnTo>
                  <a:pt x="349107" y="405637"/>
                </a:lnTo>
                <a:lnTo>
                  <a:pt x="363672" y="404830"/>
                </a:lnTo>
                <a:lnTo>
                  <a:pt x="403339" y="385520"/>
                </a:lnTo>
                <a:lnTo>
                  <a:pt x="412435" y="355038"/>
                </a:lnTo>
                <a:lnTo>
                  <a:pt x="412435" y="350087"/>
                </a:lnTo>
                <a:lnTo>
                  <a:pt x="412249" y="344043"/>
                </a:lnTo>
                <a:close/>
              </a:path>
              <a:path w="412750" h="412750" extrusionOk="0">
                <a:moveTo>
                  <a:pt x="411066" y="226887"/>
                </a:moveTo>
                <a:lnTo>
                  <a:pt x="264406" y="226887"/>
                </a:lnTo>
                <a:lnTo>
                  <a:pt x="264607" y="228985"/>
                </a:lnTo>
                <a:lnTo>
                  <a:pt x="264909" y="234112"/>
                </a:lnTo>
                <a:lnTo>
                  <a:pt x="260825" y="279761"/>
                </a:lnTo>
                <a:lnTo>
                  <a:pt x="238191" y="310479"/>
                </a:lnTo>
                <a:lnTo>
                  <a:pt x="192433" y="320333"/>
                </a:lnTo>
                <a:lnTo>
                  <a:pt x="411106" y="320333"/>
                </a:lnTo>
                <a:lnTo>
                  <a:pt x="411066" y="226887"/>
                </a:lnTo>
                <a:close/>
              </a:path>
              <a:path w="412750" h="412750" extrusionOk="0">
                <a:moveTo>
                  <a:pt x="217237" y="0"/>
                </a:moveTo>
                <a:lnTo>
                  <a:pt x="178021" y="1757"/>
                </a:lnTo>
                <a:lnTo>
                  <a:pt x="111057" y="15823"/>
                </a:lnTo>
                <a:lnTo>
                  <a:pt x="60724" y="43126"/>
                </a:lnTo>
                <a:lnTo>
                  <a:pt x="34923" y="78608"/>
                </a:lnTo>
                <a:lnTo>
                  <a:pt x="31701" y="99100"/>
                </a:lnTo>
                <a:lnTo>
                  <a:pt x="32492" y="108333"/>
                </a:lnTo>
                <a:lnTo>
                  <a:pt x="58174" y="142688"/>
                </a:lnTo>
                <a:lnTo>
                  <a:pt x="74033" y="146169"/>
                </a:lnTo>
                <a:lnTo>
                  <a:pt x="90257" y="144405"/>
                </a:lnTo>
                <a:lnTo>
                  <a:pt x="106908" y="139106"/>
                </a:lnTo>
                <a:lnTo>
                  <a:pt x="123990" y="130261"/>
                </a:lnTo>
                <a:lnTo>
                  <a:pt x="141507" y="117860"/>
                </a:lnTo>
                <a:lnTo>
                  <a:pt x="148167" y="112469"/>
                </a:lnTo>
                <a:lnTo>
                  <a:pt x="153067" y="108687"/>
                </a:lnTo>
                <a:lnTo>
                  <a:pt x="190139" y="94019"/>
                </a:lnTo>
                <a:lnTo>
                  <a:pt x="216546" y="92026"/>
                </a:lnTo>
                <a:lnTo>
                  <a:pt x="406158" y="92026"/>
                </a:lnTo>
                <a:lnTo>
                  <a:pt x="405065" y="86997"/>
                </a:lnTo>
                <a:lnTo>
                  <a:pt x="385764" y="52187"/>
                </a:lnTo>
                <a:lnTo>
                  <a:pt x="351190" y="25243"/>
                </a:lnTo>
                <a:lnTo>
                  <a:pt x="302956" y="8493"/>
                </a:lnTo>
                <a:lnTo>
                  <a:pt x="262419" y="2131"/>
                </a:lnTo>
                <a:lnTo>
                  <a:pt x="240407" y="533"/>
                </a:lnTo>
                <a:lnTo>
                  <a:pt x="217237" y="0"/>
                </a:lnTo>
                <a:close/>
              </a:path>
            </a:pathLst>
          </a:custGeom>
          <a:solidFill>
            <a:srgbClr val="1B75B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1" name="Google Shape;41;p21"/>
          <p:cNvSpPr/>
          <p:nvPr/>
        </p:nvSpPr>
        <p:spPr>
          <a:xfrm>
            <a:off x="2799244" y="685924"/>
            <a:ext cx="412115" cy="412750"/>
          </a:xfrm>
          <a:custGeom>
            <a:avLst/>
            <a:gdLst/>
            <a:ahLst/>
            <a:cxnLst/>
            <a:rect l="l" t="t" r="r" b="b"/>
            <a:pathLst>
              <a:path w="412114" h="412750" extrusionOk="0">
                <a:moveTo>
                  <a:pt x="215176" y="0"/>
                </a:moveTo>
                <a:lnTo>
                  <a:pt x="168042" y="3511"/>
                </a:lnTo>
                <a:lnTo>
                  <a:pt x="126115" y="14043"/>
                </a:lnTo>
                <a:lnTo>
                  <a:pt x="89390" y="31587"/>
                </a:lnTo>
                <a:lnTo>
                  <a:pt x="57862" y="56140"/>
                </a:lnTo>
                <a:lnTo>
                  <a:pt x="32552" y="86740"/>
                </a:lnTo>
                <a:lnTo>
                  <a:pt x="14470" y="122459"/>
                </a:lnTo>
                <a:lnTo>
                  <a:pt x="3618" y="163285"/>
                </a:lnTo>
                <a:lnTo>
                  <a:pt x="0" y="209208"/>
                </a:lnTo>
                <a:lnTo>
                  <a:pt x="3539" y="253520"/>
                </a:lnTo>
                <a:lnTo>
                  <a:pt x="14157" y="293017"/>
                </a:lnTo>
                <a:lnTo>
                  <a:pt x="31858" y="327679"/>
                </a:lnTo>
                <a:lnTo>
                  <a:pt x="56643" y="357488"/>
                </a:lnTo>
                <a:lnTo>
                  <a:pt x="87447" y="381509"/>
                </a:lnTo>
                <a:lnTo>
                  <a:pt x="123220" y="398669"/>
                </a:lnTo>
                <a:lnTo>
                  <a:pt x="163963" y="408965"/>
                </a:lnTo>
                <a:lnTo>
                  <a:pt x="209673" y="412397"/>
                </a:lnTo>
                <a:lnTo>
                  <a:pt x="247940" y="410678"/>
                </a:lnTo>
                <a:lnTo>
                  <a:pt x="313436" y="396940"/>
                </a:lnTo>
                <a:lnTo>
                  <a:pt x="362882" y="370364"/>
                </a:lnTo>
                <a:lnTo>
                  <a:pt x="388287" y="335945"/>
                </a:lnTo>
                <a:lnTo>
                  <a:pt x="391347" y="316828"/>
                </a:lnTo>
                <a:lnTo>
                  <a:pt x="225140" y="316828"/>
                </a:lnTo>
                <a:lnTo>
                  <a:pt x="207579" y="315648"/>
                </a:lnTo>
                <a:lnTo>
                  <a:pt x="169062" y="297879"/>
                </a:lnTo>
                <a:lnTo>
                  <a:pt x="150861" y="258206"/>
                </a:lnTo>
                <a:lnTo>
                  <a:pt x="149097" y="239980"/>
                </a:lnTo>
                <a:lnTo>
                  <a:pt x="347059" y="239653"/>
                </a:lnTo>
                <a:lnTo>
                  <a:pt x="362920" y="238850"/>
                </a:lnTo>
                <a:lnTo>
                  <a:pt x="403143" y="219274"/>
                </a:lnTo>
                <a:lnTo>
                  <a:pt x="411757" y="184781"/>
                </a:lnTo>
                <a:lnTo>
                  <a:pt x="410910" y="168478"/>
                </a:lnTo>
                <a:lnTo>
                  <a:pt x="410035" y="162855"/>
                </a:lnTo>
                <a:lnTo>
                  <a:pt x="149097" y="162843"/>
                </a:lnTo>
                <a:lnTo>
                  <a:pt x="150761" y="146951"/>
                </a:lnTo>
                <a:lnTo>
                  <a:pt x="167504" y="110296"/>
                </a:lnTo>
                <a:lnTo>
                  <a:pt x="213807" y="91348"/>
                </a:lnTo>
                <a:lnTo>
                  <a:pt x="383780" y="91348"/>
                </a:lnTo>
                <a:lnTo>
                  <a:pt x="382111" y="88462"/>
                </a:lnTo>
                <a:lnTo>
                  <a:pt x="346054" y="47191"/>
                </a:lnTo>
                <a:lnTo>
                  <a:pt x="313007" y="24104"/>
                </a:lnTo>
                <a:lnTo>
                  <a:pt x="276265" y="8698"/>
                </a:lnTo>
                <a:lnTo>
                  <a:pt x="236314" y="969"/>
                </a:lnTo>
                <a:lnTo>
                  <a:pt x="215176" y="0"/>
                </a:lnTo>
                <a:close/>
              </a:path>
              <a:path w="412114" h="412750" extrusionOk="0">
                <a:moveTo>
                  <a:pt x="344307" y="272586"/>
                </a:moveTo>
                <a:lnTo>
                  <a:pt x="294399" y="292024"/>
                </a:lnTo>
                <a:lnTo>
                  <a:pt x="283781" y="298998"/>
                </a:lnTo>
                <a:lnTo>
                  <a:pt x="280590" y="300845"/>
                </a:lnTo>
                <a:lnTo>
                  <a:pt x="238978" y="315885"/>
                </a:lnTo>
                <a:lnTo>
                  <a:pt x="225140" y="316828"/>
                </a:lnTo>
                <a:lnTo>
                  <a:pt x="391347" y="316828"/>
                </a:lnTo>
                <a:lnTo>
                  <a:pt x="371105" y="279456"/>
                </a:lnTo>
                <a:lnTo>
                  <a:pt x="354168" y="273349"/>
                </a:lnTo>
                <a:lnTo>
                  <a:pt x="344307" y="272586"/>
                </a:lnTo>
                <a:close/>
              </a:path>
              <a:path w="412114" h="412750" extrusionOk="0">
                <a:moveTo>
                  <a:pt x="383780" y="91348"/>
                </a:moveTo>
                <a:lnTo>
                  <a:pt x="213807" y="91348"/>
                </a:lnTo>
                <a:lnTo>
                  <a:pt x="228583" y="92485"/>
                </a:lnTo>
                <a:lnTo>
                  <a:pt x="241568" y="95887"/>
                </a:lnTo>
                <a:lnTo>
                  <a:pt x="275558" y="131820"/>
                </a:lnTo>
                <a:lnTo>
                  <a:pt x="281645" y="162855"/>
                </a:lnTo>
                <a:lnTo>
                  <a:pt x="410035" y="162855"/>
                </a:lnTo>
                <a:lnTo>
                  <a:pt x="408367" y="152137"/>
                </a:lnTo>
                <a:lnTo>
                  <a:pt x="404123" y="135759"/>
                </a:lnTo>
                <a:lnTo>
                  <a:pt x="398174" y="119342"/>
                </a:lnTo>
                <a:lnTo>
                  <a:pt x="390755" y="103403"/>
                </a:lnTo>
                <a:lnTo>
                  <a:pt x="383780" y="91348"/>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2" name="Google Shape;42;p21"/>
          <p:cNvSpPr/>
          <p:nvPr/>
        </p:nvSpPr>
        <p:spPr>
          <a:xfrm>
            <a:off x="3252932" y="685940"/>
            <a:ext cx="412750" cy="412750"/>
          </a:xfrm>
          <a:custGeom>
            <a:avLst/>
            <a:gdLst/>
            <a:ahLst/>
            <a:cxnLst/>
            <a:rect l="l" t="t" r="r" b="b"/>
            <a:pathLst>
              <a:path w="412750" h="412750" extrusionOk="0">
                <a:moveTo>
                  <a:pt x="406191" y="92064"/>
                </a:moveTo>
                <a:lnTo>
                  <a:pt x="216571" y="92064"/>
                </a:lnTo>
                <a:lnTo>
                  <a:pt x="227762" y="92579"/>
                </a:lnTo>
                <a:lnTo>
                  <a:pt x="237570" y="94131"/>
                </a:lnTo>
                <a:lnTo>
                  <a:pt x="265763" y="124632"/>
                </a:lnTo>
                <a:lnTo>
                  <a:pt x="260732" y="138465"/>
                </a:lnTo>
                <a:lnTo>
                  <a:pt x="245637" y="149572"/>
                </a:lnTo>
                <a:lnTo>
                  <a:pt x="220472" y="157945"/>
                </a:lnTo>
                <a:lnTo>
                  <a:pt x="185234" y="163571"/>
                </a:lnTo>
                <a:lnTo>
                  <a:pt x="162150" y="165983"/>
                </a:lnTo>
                <a:lnTo>
                  <a:pt x="156347" y="166700"/>
                </a:lnTo>
                <a:lnTo>
                  <a:pt x="116199" y="172803"/>
                </a:lnTo>
                <a:lnTo>
                  <a:pt x="55421" y="191738"/>
                </a:lnTo>
                <a:lnTo>
                  <a:pt x="19549" y="220411"/>
                </a:lnTo>
                <a:lnTo>
                  <a:pt x="2170" y="263069"/>
                </a:lnTo>
                <a:lnTo>
                  <a:pt x="0" y="289901"/>
                </a:lnTo>
                <a:lnTo>
                  <a:pt x="2159" y="317447"/>
                </a:lnTo>
                <a:lnTo>
                  <a:pt x="19454" y="362659"/>
                </a:lnTo>
                <a:lnTo>
                  <a:pt x="53693" y="394342"/>
                </a:lnTo>
                <a:lnTo>
                  <a:pt x="102679" y="410357"/>
                </a:lnTo>
                <a:lnTo>
                  <a:pt x="132561" y="412360"/>
                </a:lnTo>
                <a:lnTo>
                  <a:pt x="155883" y="411301"/>
                </a:lnTo>
                <a:lnTo>
                  <a:pt x="197802" y="402802"/>
                </a:lnTo>
                <a:lnTo>
                  <a:pt x="233512" y="385776"/>
                </a:lnTo>
                <a:lnTo>
                  <a:pt x="263555" y="360131"/>
                </a:lnTo>
                <a:lnTo>
                  <a:pt x="276494" y="344043"/>
                </a:lnTo>
                <a:lnTo>
                  <a:pt x="412277" y="344043"/>
                </a:lnTo>
                <a:lnTo>
                  <a:pt x="412167" y="341699"/>
                </a:lnTo>
                <a:lnTo>
                  <a:pt x="411292" y="325485"/>
                </a:lnTo>
                <a:lnTo>
                  <a:pt x="411131" y="320333"/>
                </a:lnTo>
                <a:lnTo>
                  <a:pt x="192433" y="320333"/>
                </a:lnTo>
                <a:lnTo>
                  <a:pt x="182557" y="319751"/>
                </a:lnTo>
                <a:lnTo>
                  <a:pt x="149458" y="292223"/>
                </a:lnTo>
                <a:lnTo>
                  <a:pt x="148745" y="283882"/>
                </a:lnTo>
                <a:lnTo>
                  <a:pt x="149419" y="276066"/>
                </a:lnTo>
                <a:lnTo>
                  <a:pt x="186619" y="247655"/>
                </a:lnTo>
                <a:lnTo>
                  <a:pt x="211085" y="242989"/>
                </a:lnTo>
                <a:lnTo>
                  <a:pt x="220815" y="241004"/>
                </a:lnTo>
                <a:lnTo>
                  <a:pt x="258095" y="229764"/>
                </a:lnTo>
                <a:lnTo>
                  <a:pt x="264431" y="226887"/>
                </a:lnTo>
                <a:lnTo>
                  <a:pt x="411091" y="226887"/>
                </a:lnTo>
                <a:lnTo>
                  <a:pt x="411019" y="138340"/>
                </a:lnTo>
                <a:lnTo>
                  <a:pt x="410426" y="120199"/>
                </a:lnTo>
                <a:lnTo>
                  <a:pt x="408428" y="102359"/>
                </a:lnTo>
                <a:lnTo>
                  <a:pt x="406191" y="92064"/>
                </a:lnTo>
                <a:close/>
              </a:path>
              <a:path w="412750" h="412750" extrusionOk="0">
                <a:moveTo>
                  <a:pt x="412277" y="344043"/>
                </a:moveTo>
                <a:lnTo>
                  <a:pt x="276494" y="344043"/>
                </a:lnTo>
                <a:lnTo>
                  <a:pt x="279696" y="358771"/>
                </a:lnTo>
                <a:lnTo>
                  <a:pt x="308822" y="397182"/>
                </a:lnTo>
                <a:lnTo>
                  <a:pt x="349120" y="405637"/>
                </a:lnTo>
                <a:lnTo>
                  <a:pt x="363685" y="404833"/>
                </a:lnTo>
                <a:lnTo>
                  <a:pt x="403368" y="385523"/>
                </a:lnTo>
                <a:lnTo>
                  <a:pt x="412485" y="355038"/>
                </a:lnTo>
                <a:lnTo>
                  <a:pt x="412485" y="350087"/>
                </a:lnTo>
                <a:lnTo>
                  <a:pt x="412277" y="344043"/>
                </a:lnTo>
                <a:close/>
              </a:path>
              <a:path w="412750" h="412750" extrusionOk="0">
                <a:moveTo>
                  <a:pt x="411091" y="226887"/>
                </a:moveTo>
                <a:lnTo>
                  <a:pt x="264431" y="226887"/>
                </a:lnTo>
                <a:lnTo>
                  <a:pt x="264683" y="228985"/>
                </a:lnTo>
                <a:lnTo>
                  <a:pt x="264873" y="232411"/>
                </a:lnTo>
                <a:lnTo>
                  <a:pt x="260833" y="279767"/>
                </a:lnTo>
                <a:lnTo>
                  <a:pt x="238221" y="310500"/>
                </a:lnTo>
                <a:lnTo>
                  <a:pt x="192433" y="320333"/>
                </a:lnTo>
                <a:lnTo>
                  <a:pt x="411131" y="320333"/>
                </a:lnTo>
                <a:lnTo>
                  <a:pt x="411091" y="226887"/>
                </a:lnTo>
                <a:close/>
              </a:path>
              <a:path w="412750" h="412750" extrusionOk="0">
                <a:moveTo>
                  <a:pt x="217262" y="0"/>
                </a:moveTo>
                <a:lnTo>
                  <a:pt x="178030" y="1759"/>
                </a:lnTo>
                <a:lnTo>
                  <a:pt x="111076" y="15839"/>
                </a:lnTo>
                <a:lnTo>
                  <a:pt x="60739" y="43152"/>
                </a:lnTo>
                <a:lnTo>
                  <a:pt x="34895" y="78663"/>
                </a:lnTo>
                <a:lnTo>
                  <a:pt x="31663" y="99163"/>
                </a:lnTo>
                <a:lnTo>
                  <a:pt x="32462" y="108398"/>
                </a:lnTo>
                <a:lnTo>
                  <a:pt x="58199" y="142707"/>
                </a:lnTo>
                <a:lnTo>
                  <a:pt x="74020" y="146207"/>
                </a:lnTo>
                <a:lnTo>
                  <a:pt x="90260" y="144438"/>
                </a:lnTo>
                <a:lnTo>
                  <a:pt x="106912" y="139132"/>
                </a:lnTo>
                <a:lnTo>
                  <a:pt x="123993" y="130293"/>
                </a:lnTo>
                <a:lnTo>
                  <a:pt x="141520" y="117923"/>
                </a:lnTo>
                <a:lnTo>
                  <a:pt x="148192" y="112469"/>
                </a:lnTo>
                <a:lnTo>
                  <a:pt x="153080" y="108687"/>
                </a:lnTo>
                <a:lnTo>
                  <a:pt x="190180" y="94036"/>
                </a:lnTo>
                <a:lnTo>
                  <a:pt x="216571" y="92064"/>
                </a:lnTo>
                <a:lnTo>
                  <a:pt x="406191" y="92064"/>
                </a:lnTo>
                <a:lnTo>
                  <a:pt x="405095" y="87024"/>
                </a:lnTo>
                <a:lnTo>
                  <a:pt x="385796" y="52196"/>
                </a:lnTo>
                <a:lnTo>
                  <a:pt x="351200" y="25265"/>
                </a:lnTo>
                <a:lnTo>
                  <a:pt x="302993" y="8544"/>
                </a:lnTo>
                <a:lnTo>
                  <a:pt x="262441" y="2137"/>
                </a:lnTo>
                <a:lnTo>
                  <a:pt x="240427" y="534"/>
                </a:lnTo>
                <a:lnTo>
                  <a:pt x="217262"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3" name="Google Shape;43;p21"/>
          <p:cNvSpPr/>
          <p:nvPr/>
        </p:nvSpPr>
        <p:spPr>
          <a:xfrm>
            <a:off x="3747223" y="689498"/>
            <a:ext cx="296545" cy="401955"/>
          </a:xfrm>
          <a:custGeom>
            <a:avLst/>
            <a:gdLst/>
            <a:ahLst/>
            <a:cxnLst/>
            <a:rect l="l" t="t" r="r" b="b"/>
            <a:pathLst>
              <a:path w="296545" h="401955" extrusionOk="0">
                <a:moveTo>
                  <a:pt x="68165" y="2902"/>
                </a:moveTo>
                <a:lnTo>
                  <a:pt x="27774" y="13695"/>
                </a:lnTo>
                <a:lnTo>
                  <a:pt x="4471" y="45278"/>
                </a:lnTo>
                <a:lnTo>
                  <a:pt x="0" y="321753"/>
                </a:lnTo>
                <a:lnTo>
                  <a:pt x="1263" y="339202"/>
                </a:lnTo>
                <a:lnTo>
                  <a:pt x="20129" y="379980"/>
                </a:lnTo>
                <a:lnTo>
                  <a:pt x="58399" y="400091"/>
                </a:lnTo>
                <a:lnTo>
                  <a:pt x="74724" y="401441"/>
                </a:lnTo>
                <a:lnTo>
                  <a:pt x="90897" y="400116"/>
                </a:lnTo>
                <a:lnTo>
                  <a:pt x="129118" y="380319"/>
                </a:lnTo>
                <a:lnTo>
                  <a:pt x="148152" y="340681"/>
                </a:lnTo>
                <a:lnTo>
                  <a:pt x="149423" y="323889"/>
                </a:lnTo>
                <a:lnTo>
                  <a:pt x="149423" y="237165"/>
                </a:lnTo>
                <a:lnTo>
                  <a:pt x="150409" y="218562"/>
                </a:lnTo>
                <a:lnTo>
                  <a:pt x="165255" y="177531"/>
                </a:lnTo>
                <a:lnTo>
                  <a:pt x="203943" y="152587"/>
                </a:lnTo>
                <a:lnTo>
                  <a:pt x="241805" y="140785"/>
                </a:lnTo>
                <a:lnTo>
                  <a:pt x="257272" y="134152"/>
                </a:lnTo>
                <a:lnTo>
                  <a:pt x="269870" y="126635"/>
                </a:lnTo>
                <a:lnTo>
                  <a:pt x="279597" y="118237"/>
                </a:lnTo>
                <a:lnTo>
                  <a:pt x="286801" y="108551"/>
                </a:lnTo>
                <a:lnTo>
                  <a:pt x="287058" y="107984"/>
                </a:lnTo>
                <a:lnTo>
                  <a:pt x="137373" y="107984"/>
                </a:lnTo>
                <a:lnTo>
                  <a:pt x="137373" y="75402"/>
                </a:lnTo>
                <a:lnTo>
                  <a:pt x="127795" y="30836"/>
                </a:lnTo>
                <a:lnTo>
                  <a:pt x="84606" y="4004"/>
                </a:lnTo>
                <a:lnTo>
                  <a:pt x="68165" y="2902"/>
                </a:lnTo>
                <a:close/>
              </a:path>
              <a:path w="296545" h="401955" extrusionOk="0">
                <a:moveTo>
                  <a:pt x="237567" y="0"/>
                </a:moveTo>
                <a:lnTo>
                  <a:pt x="192826" y="14810"/>
                </a:lnTo>
                <a:lnTo>
                  <a:pt x="157176" y="59971"/>
                </a:lnTo>
                <a:lnTo>
                  <a:pt x="137373" y="107984"/>
                </a:lnTo>
                <a:lnTo>
                  <a:pt x="287058" y="107984"/>
                </a:lnTo>
                <a:lnTo>
                  <a:pt x="291953" y="97187"/>
                </a:lnTo>
                <a:lnTo>
                  <a:pt x="295049" y="84141"/>
                </a:lnTo>
                <a:lnTo>
                  <a:pt x="296083" y="69409"/>
                </a:lnTo>
                <a:lnTo>
                  <a:pt x="295116" y="53990"/>
                </a:lnTo>
                <a:lnTo>
                  <a:pt x="280602" y="18407"/>
                </a:lnTo>
                <a:lnTo>
                  <a:pt x="237567" y="0"/>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4" name="Google Shape;44;p21"/>
          <p:cNvSpPr/>
          <p:nvPr/>
        </p:nvSpPr>
        <p:spPr>
          <a:xfrm>
            <a:off x="4546846" y="527074"/>
            <a:ext cx="150495" cy="563880"/>
          </a:xfrm>
          <a:custGeom>
            <a:avLst/>
            <a:gdLst/>
            <a:ahLst/>
            <a:cxnLst/>
            <a:rect l="l" t="t" r="r" b="b"/>
            <a:pathLst>
              <a:path w="150495" h="563880" extrusionOk="0">
                <a:moveTo>
                  <a:pt x="75327" y="0"/>
                </a:moveTo>
                <a:lnTo>
                  <a:pt x="38320" y="11720"/>
                </a:lnTo>
                <a:lnTo>
                  <a:pt x="12893" y="43701"/>
                </a:lnTo>
                <a:lnTo>
                  <a:pt x="7903" y="70452"/>
                </a:lnTo>
                <a:lnTo>
                  <a:pt x="9151" y="84094"/>
                </a:lnTo>
                <a:lnTo>
                  <a:pt x="27844" y="119280"/>
                </a:lnTo>
                <a:lnTo>
                  <a:pt x="62068" y="138495"/>
                </a:lnTo>
                <a:lnTo>
                  <a:pt x="75327" y="139773"/>
                </a:lnTo>
                <a:lnTo>
                  <a:pt x="88822" y="138495"/>
                </a:lnTo>
                <a:lnTo>
                  <a:pt x="123238" y="119456"/>
                </a:lnTo>
                <a:lnTo>
                  <a:pt x="141932" y="84265"/>
                </a:lnTo>
                <a:lnTo>
                  <a:pt x="143178" y="70452"/>
                </a:lnTo>
                <a:lnTo>
                  <a:pt x="141932" y="56434"/>
                </a:lnTo>
                <a:lnTo>
                  <a:pt x="123238" y="20694"/>
                </a:lnTo>
                <a:lnTo>
                  <a:pt x="88801" y="1291"/>
                </a:lnTo>
                <a:lnTo>
                  <a:pt x="75327" y="0"/>
                </a:lnTo>
                <a:close/>
              </a:path>
              <a:path w="150495" h="563880" extrusionOk="0">
                <a:moveTo>
                  <a:pt x="75327" y="165971"/>
                </a:moveTo>
                <a:lnTo>
                  <a:pt x="31339" y="178126"/>
                </a:lnTo>
                <a:lnTo>
                  <a:pt x="5062" y="212863"/>
                </a:lnTo>
                <a:lnTo>
                  <a:pt x="0" y="245621"/>
                </a:lnTo>
                <a:lnTo>
                  <a:pt x="0" y="484182"/>
                </a:lnTo>
                <a:lnTo>
                  <a:pt x="11402" y="530738"/>
                </a:lnTo>
                <a:lnTo>
                  <a:pt x="44196" y="558477"/>
                </a:lnTo>
                <a:lnTo>
                  <a:pt x="75327" y="563857"/>
                </a:lnTo>
                <a:lnTo>
                  <a:pt x="91536" y="562532"/>
                </a:lnTo>
                <a:lnTo>
                  <a:pt x="129746" y="542760"/>
                </a:lnTo>
                <a:lnTo>
                  <a:pt x="148831" y="503113"/>
                </a:lnTo>
                <a:lnTo>
                  <a:pt x="150102" y="486330"/>
                </a:lnTo>
                <a:lnTo>
                  <a:pt x="150102" y="243510"/>
                </a:lnTo>
                <a:lnTo>
                  <a:pt x="138753" y="198499"/>
                </a:lnTo>
                <a:lnTo>
                  <a:pt x="106236" y="171255"/>
                </a:lnTo>
                <a:lnTo>
                  <a:pt x="75327" y="165971"/>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5" name="Google Shape;45;p21"/>
          <p:cNvSpPr/>
          <p:nvPr/>
        </p:nvSpPr>
        <p:spPr>
          <a:xfrm>
            <a:off x="5238642" y="689555"/>
            <a:ext cx="414655" cy="551180"/>
          </a:xfrm>
          <a:custGeom>
            <a:avLst/>
            <a:gdLst/>
            <a:ahLst/>
            <a:cxnLst/>
            <a:rect l="l" t="t" r="r" b="b"/>
            <a:pathLst>
              <a:path w="414654" h="551180" extrusionOk="0">
                <a:moveTo>
                  <a:pt x="72324" y="404544"/>
                </a:moveTo>
                <a:lnTo>
                  <a:pt x="64044" y="404544"/>
                </a:lnTo>
                <a:lnTo>
                  <a:pt x="52736" y="405479"/>
                </a:lnTo>
                <a:lnTo>
                  <a:pt x="19245" y="427640"/>
                </a:lnTo>
                <a:lnTo>
                  <a:pt x="11044" y="458687"/>
                </a:lnTo>
                <a:lnTo>
                  <a:pt x="14133" y="478664"/>
                </a:lnTo>
                <a:lnTo>
                  <a:pt x="38842" y="512201"/>
                </a:lnTo>
                <a:lnTo>
                  <a:pt x="87344" y="536659"/>
                </a:lnTo>
                <a:lnTo>
                  <a:pt x="154377" y="549140"/>
                </a:lnTo>
                <a:lnTo>
                  <a:pt x="194532" y="550701"/>
                </a:lnTo>
                <a:lnTo>
                  <a:pt x="246560" y="547802"/>
                </a:lnTo>
                <a:lnTo>
                  <a:pt x="291511" y="539107"/>
                </a:lnTo>
                <a:lnTo>
                  <a:pt x="329367" y="524621"/>
                </a:lnTo>
                <a:lnTo>
                  <a:pt x="383901" y="478125"/>
                </a:lnTo>
                <a:lnTo>
                  <a:pt x="396020" y="455119"/>
                </a:lnTo>
                <a:lnTo>
                  <a:pt x="197962" y="455119"/>
                </a:lnTo>
                <a:lnTo>
                  <a:pt x="188148" y="454742"/>
                </a:lnTo>
                <a:lnTo>
                  <a:pt x="141724" y="440546"/>
                </a:lnTo>
                <a:lnTo>
                  <a:pt x="110620" y="420833"/>
                </a:lnTo>
                <a:lnTo>
                  <a:pt x="102337" y="415869"/>
                </a:lnTo>
                <a:lnTo>
                  <a:pt x="94971" y="411964"/>
                </a:lnTo>
                <a:lnTo>
                  <a:pt x="88520" y="409118"/>
                </a:lnTo>
                <a:lnTo>
                  <a:pt x="80454" y="406027"/>
                </a:lnTo>
                <a:lnTo>
                  <a:pt x="72324" y="404544"/>
                </a:lnTo>
                <a:close/>
              </a:path>
              <a:path w="414654" h="551180" extrusionOk="0">
                <a:moveTo>
                  <a:pt x="414508" y="340462"/>
                </a:moveTo>
                <a:lnTo>
                  <a:pt x="271267" y="340462"/>
                </a:lnTo>
                <a:lnTo>
                  <a:pt x="271267" y="382581"/>
                </a:lnTo>
                <a:lnTo>
                  <a:pt x="270132" y="399511"/>
                </a:lnTo>
                <a:lnTo>
                  <a:pt x="253035" y="436912"/>
                </a:lnTo>
                <a:lnTo>
                  <a:pt x="215208" y="453991"/>
                </a:lnTo>
                <a:lnTo>
                  <a:pt x="197962" y="455119"/>
                </a:lnTo>
                <a:lnTo>
                  <a:pt x="396020" y="455119"/>
                </a:lnTo>
                <a:lnTo>
                  <a:pt x="400900" y="445853"/>
                </a:lnTo>
                <a:lnTo>
                  <a:pt x="411105" y="407524"/>
                </a:lnTo>
                <a:lnTo>
                  <a:pt x="414468" y="363659"/>
                </a:lnTo>
                <a:lnTo>
                  <a:pt x="414508" y="340462"/>
                </a:lnTo>
                <a:close/>
              </a:path>
              <a:path w="414654" h="551180" extrusionOk="0">
                <a:moveTo>
                  <a:pt x="159714" y="0"/>
                </a:moveTo>
                <a:lnTo>
                  <a:pt x="94367" y="13026"/>
                </a:lnTo>
                <a:lnTo>
                  <a:pt x="43575" y="52145"/>
                </a:lnTo>
                <a:lnTo>
                  <a:pt x="10893" y="113278"/>
                </a:lnTo>
                <a:lnTo>
                  <a:pt x="2723" y="150499"/>
                </a:lnTo>
                <a:lnTo>
                  <a:pt x="0" y="192157"/>
                </a:lnTo>
                <a:lnTo>
                  <a:pt x="2851" y="231843"/>
                </a:lnTo>
                <a:lnTo>
                  <a:pt x="25666" y="298744"/>
                </a:lnTo>
                <a:lnTo>
                  <a:pt x="70326" y="347953"/>
                </a:lnTo>
                <a:lnTo>
                  <a:pt x="131005" y="373082"/>
                </a:lnTo>
                <a:lnTo>
                  <a:pt x="166989" y="376223"/>
                </a:lnTo>
                <a:lnTo>
                  <a:pt x="183218" y="375662"/>
                </a:lnTo>
                <a:lnTo>
                  <a:pt x="226409" y="367352"/>
                </a:lnTo>
                <a:lnTo>
                  <a:pt x="261376" y="348910"/>
                </a:lnTo>
                <a:lnTo>
                  <a:pt x="271267" y="340462"/>
                </a:lnTo>
                <a:lnTo>
                  <a:pt x="414508" y="340462"/>
                </a:lnTo>
                <a:lnTo>
                  <a:pt x="414508" y="270362"/>
                </a:lnTo>
                <a:lnTo>
                  <a:pt x="207939" y="270362"/>
                </a:lnTo>
                <a:lnTo>
                  <a:pt x="193751" y="269113"/>
                </a:lnTo>
                <a:lnTo>
                  <a:pt x="155884" y="239144"/>
                </a:lnTo>
                <a:lnTo>
                  <a:pt x="147403" y="192157"/>
                </a:lnTo>
                <a:lnTo>
                  <a:pt x="147351" y="189657"/>
                </a:lnTo>
                <a:lnTo>
                  <a:pt x="148292" y="172245"/>
                </a:lnTo>
                <a:lnTo>
                  <a:pt x="162880" y="131669"/>
                </a:lnTo>
                <a:lnTo>
                  <a:pt x="207939" y="111477"/>
                </a:lnTo>
                <a:lnTo>
                  <a:pt x="414508" y="111477"/>
                </a:lnTo>
                <a:lnTo>
                  <a:pt x="414508" y="83168"/>
                </a:lnTo>
                <a:lnTo>
                  <a:pt x="413520" y="63517"/>
                </a:lnTo>
                <a:lnTo>
                  <a:pt x="412552" y="58025"/>
                </a:lnTo>
                <a:lnTo>
                  <a:pt x="283342" y="58025"/>
                </a:lnTo>
                <a:lnTo>
                  <a:pt x="272241" y="44261"/>
                </a:lnTo>
                <a:lnTo>
                  <a:pt x="231712" y="14299"/>
                </a:lnTo>
                <a:lnTo>
                  <a:pt x="179735" y="887"/>
                </a:lnTo>
                <a:lnTo>
                  <a:pt x="159714" y="0"/>
                </a:lnTo>
                <a:close/>
              </a:path>
              <a:path w="414654" h="551180" extrusionOk="0">
                <a:moveTo>
                  <a:pt x="414508" y="111477"/>
                </a:moveTo>
                <a:lnTo>
                  <a:pt x="207939" y="111477"/>
                </a:lnTo>
                <a:lnTo>
                  <a:pt x="221951" y="112759"/>
                </a:lnTo>
                <a:lnTo>
                  <a:pt x="234305" y="116605"/>
                </a:lnTo>
                <a:lnTo>
                  <a:pt x="266473" y="156675"/>
                </a:lnTo>
                <a:lnTo>
                  <a:pt x="270588" y="189657"/>
                </a:lnTo>
                <a:lnTo>
                  <a:pt x="269633" y="208881"/>
                </a:lnTo>
                <a:lnTo>
                  <a:pt x="255259" y="250522"/>
                </a:lnTo>
                <a:lnTo>
                  <a:pt x="207939" y="270362"/>
                </a:lnTo>
                <a:lnTo>
                  <a:pt x="414508" y="270362"/>
                </a:lnTo>
                <a:lnTo>
                  <a:pt x="414508" y="111477"/>
                </a:lnTo>
                <a:close/>
              </a:path>
              <a:path w="414654" h="551180" extrusionOk="0">
                <a:moveTo>
                  <a:pt x="348077" y="2085"/>
                </a:moveTo>
                <a:lnTo>
                  <a:pt x="306775" y="15693"/>
                </a:lnTo>
                <a:lnTo>
                  <a:pt x="283342" y="58025"/>
                </a:lnTo>
                <a:lnTo>
                  <a:pt x="412552" y="58025"/>
                </a:lnTo>
                <a:lnTo>
                  <a:pt x="398664" y="21523"/>
                </a:lnTo>
                <a:lnTo>
                  <a:pt x="364265" y="3303"/>
                </a:lnTo>
                <a:lnTo>
                  <a:pt x="348077" y="2085"/>
                </a:lnTo>
                <a:close/>
              </a:path>
            </a:pathLst>
          </a:custGeom>
          <a:solidFill>
            <a:srgbClr val="25A9E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6" name="Google Shape;46;p21"/>
          <p:cNvSpPr/>
          <p:nvPr/>
        </p:nvSpPr>
        <p:spPr>
          <a:xfrm>
            <a:off x="1350061" y="1218690"/>
            <a:ext cx="208203" cy="238836"/>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7" name="Google Shape;47;p21"/>
          <p:cNvSpPr/>
          <p:nvPr/>
        </p:nvSpPr>
        <p:spPr>
          <a:xfrm>
            <a:off x="1622346" y="1287528"/>
            <a:ext cx="144259" cy="17471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8" name="Google Shape;48;p21"/>
          <p:cNvSpPr/>
          <p:nvPr/>
        </p:nvSpPr>
        <p:spPr>
          <a:xfrm>
            <a:off x="1833375" y="1287525"/>
            <a:ext cx="175433" cy="174729"/>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9" name="Google Shape;49;p21"/>
          <p:cNvSpPr/>
          <p:nvPr/>
        </p:nvSpPr>
        <p:spPr>
          <a:xfrm>
            <a:off x="2080605" y="1287529"/>
            <a:ext cx="147212" cy="170017"/>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0" name="Google Shape;50;p21"/>
          <p:cNvSpPr/>
          <p:nvPr/>
        </p:nvSpPr>
        <p:spPr>
          <a:xfrm>
            <a:off x="2287945" y="1287521"/>
            <a:ext cx="180107" cy="17287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1" name="Google Shape;51;p21"/>
          <p:cNvSpPr/>
          <p:nvPr/>
        </p:nvSpPr>
        <p:spPr>
          <a:xfrm>
            <a:off x="2538528" y="1202345"/>
            <a:ext cx="92710" cy="259079"/>
          </a:xfrm>
          <a:custGeom>
            <a:avLst/>
            <a:gdLst/>
            <a:ahLst/>
            <a:cxnLst/>
            <a:rect l="l" t="t" r="r" b="b"/>
            <a:pathLst>
              <a:path w="92710" h="259080" extrusionOk="0">
                <a:moveTo>
                  <a:pt x="77099" y="0"/>
                </a:moveTo>
                <a:lnTo>
                  <a:pt x="64986" y="0"/>
                </a:lnTo>
                <a:lnTo>
                  <a:pt x="60035" y="2299"/>
                </a:lnTo>
                <a:lnTo>
                  <a:pt x="51730" y="11522"/>
                </a:lnTo>
                <a:lnTo>
                  <a:pt x="49657" y="16900"/>
                </a:lnTo>
                <a:lnTo>
                  <a:pt x="49657" y="28912"/>
                </a:lnTo>
                <a:lnTo>
                  <a:pt x="51730" y="34089"/>
                </a:lnTo>
                <a:lnTo>
                  <a:pt x="60035" y="43186"/>
                </a:lnTo>
                <a:lnTo>
                  <a:pt x="64986" y="45460"/>
                </a:lnTo>
                <a:lnTo>
                  <a:pt x="76873" y="45460"/>
                </a:lnTo>
                <a:lnTo>
                  <a:pt x="82024" y="43073"/>
                </a:lnTo>
                <a:lnTo>
                  <a:pt x="90330" y="33536"/>
                </a:lnTo>
                <a:lnTo>
                  <a:pt x="92416" y="27957"/>
                </a:lnTo>
                <a:lnTo>
                  <a:pt x="92416" y="15819"/>
                </a:lnTo>
                <a:lnTo>
                  <a:pt x="90393" y="10818"/>
                </a:lnTo>
                <a:lnTo>
                  <a:pt x="82326" y="2186"/>
                </a:lnTo>
                <a:lnTo>
                  <a:pt x="77099" y="0"/>
                </a:lnTo>
                <a:close/>
              </a:path>
              <a:path w="92710" h="259080" extrusionOk="0">
                <a:moveTo>
                  <a:pt x="68818" y="104377"/>
                </a:moveTo>
                <a:lnTo>
                  <a:pt x="25557" y="104377"/>
                </a:lnTo>
                <a:lnTo>
                  <a:pt x="29766" y="105420"/>
                </a:lnTo>
                <a:lnTo>
                  <a:pt x="31903" y="107582"/>
                </a:lnTo>
                <a:lnTo>
                  <a:pt x="33913" y="109567"/>
                </a:lnTo>
                <a:lnTo>
                  <a:pt x="34956" y="113764"/>
                </a:lnTo>
                <a:lnTo>
                  <a:pt x="34956" y="123187"/>
                </a:lnTo>
                <a:lnTo>
                  <a:pt x="13306" y="215754"/>
                </a:lnTo>
                <a:lnTo>
                  <a:pt x="12226" y="220315"/>
                </a:lnTo>
                <a:lnTo>
                  <a:pt x="11559" y="223557"/>
                </a:lnTo>
                <a:lnTo>
                  <a:pt x="10655" y="229174"/>
                </a:lnTo>
                <a:lnTo>
                  <a:pt x="10454" y="231888"/>
                </a:lnTo>
                <a:lnTo>
                  <a:pt x="10454" y="241312"/>
                </a:lnTo>
                <a:lnTo>
                  <a:pt x="12690" y="247066"/>
                </a:lnTo>
                <a:lnTo>
                  <a:pt x="21649" y="256390"/>
                </a:lnTo>
                <a:lnTo>
                  <a:pt x="28384" y="258739"/>
                </a:lnTo>
                <a:lnTo>
                  <a:pt x="41753" y="258739"/>
                </a:lnTo>
                <a:lnTo>
                  <a:pt x="79791" y="239703"/>
                </a:lnTo>
                <a:lnTo>
                  <a:pt x="55801" y="239703"/>
                </a:lnTo>
                <a:lnTo>
                  <a:pt x="51202" y="238510"/>
                </a:lnTo>
                <a:lnTo>
                  <a:pt x="45498" y="233810"/>
                </a:lnTo>
                <a:lnTo>
                  <a:pt x="44053" y="229425"/>
                </a:lnTo>
                <a:lnTo>
                  <a:pt x="44089" y="220014"/>
                </a:lnTo>
                <a:lnTo>
                  <a:pt x="66129" y="128151"/>
                </a:lnTo>
                <a:lnTo>
                  <a:pt x="67022" y="124670"/>
                </a:lnTo>
                <a:lnTo>
                  <a:pt x="67687" y="121177"/>
                </a:lnTo>
                <a:lnTo>
                  <a:pt x="68580" y="114216"/>
                </a:lnTo>
                <a:lnTo>
                  <a:pt x="68818" y="111464"/>
                </a:lnTo>
                <a:lnTo>
                  <a:pt x="68818" y="104377"/>
                </a:lnTo>
                <a:close/>
              </a:path>
              <a:path w="92710" h="259080" extrusionOk="0">
                <a:moveTo>
                  <a:pt x="80466" y="236838"/>
                </a:moveTo>
                <a:lnTo>
                  <a:pt x="78355" y="237643"/>
                </a:lnTo>
                <a:lnTo>
                  <a:pt x="75302" y="238283"/>
                </a:lnTo>
                <a:lnTo>
                  <a:pt x="67348" y="239414"/>
                </a:lnTo>
                <a:lnTo>
                  <a:pt x="64307" y="239703"/>
                </a:lnTo>
                <a:lnTo>
                  <a:pt x="79791" y="239703"/>
                </a:lnTo>
                <a:lnTo>
                  <a:pt x="80466"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2" name="Google Shape;52;p21"/>
          <p:cNvSpPr/>
          <p:nvPr/>
        </p:nvSpPr>
        <p:spPr>
          <a:xfrm>
            <a:off x="2690326" y="1287521"/>
            <a:ext cx="180095" cy="17287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3" name="Google Shape;53;p21"/>
          <p:cNvSpPr/>
          <p:nvPr/>
        </p:nvSpPr>
        <p:spPr>
          <a:xfrm>
            <a:off x="2930479" y="1287514"/>
            <a:ext cx="179567" cy="244754"/>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4" name="Google Shape;54;p21"/>
          <p:cNvSpPr/>
          <p:nvPr/>
        </p:nvSpPr>
        <p:spPr>
          <a:xfrm>
            <a:off x="3244983" y="1196975"/>
            <a:ext cx="231140" cy="335915"/>
          </a:xfrm>
          <a:custGeom>
            <a:avLst/>
            <a:gdLst/>
            <a:ahLst/>
            <a:cxnLst/>
            <a:rect l="l" t="t" r="r" b="b"/>
            <a:pathLst>
              <a:path w="231139" h="335915" extrusionOk="0">
                <a:moveTo>
                  <a:pt x="20468" y="297088"/>
                </a:moveTo>
                <a:lnTo>
                  <a:pt x="11497" y="297088"/>
                </a:lnTo>
                <a:lnTo>
                  <a:pt x="7287" y="298935"/>
                </a:lnTo>
                <a:lnTo>
                  <a:pt x="1457" y="306323"/>
                </a:lnTo>
                <a:lnTo>
                  <a:pt x="0" y="310595"/>
                </a:lnTo>
                <a:lnTo>
                  <a:pt x="0" y="321150"/>
                </a:lnTo>
                <a:lnTo>
                  <a:pt x="2324" y="325887"/>
                </a:lnTo>
                <a:lnTo>
                  <a:pt x="11622" y="333426"/>
                </a:lnTo>
                <a:lnTo>
                  <a:pt x="18885" y="335311"/>
                </a:lnTo>
                <a:lnTo>
                  <a:pt x="28736" y="335311"/>
                </a:lnTo>
                <a:lnTo>
                  <a:pt x="42100" y="333825"/>
                </a:lnTo>
                <a:lnTo>
                  <a:pt x="55264" y="329369"/>
                </a:lnTo>
                <a:lnTo>
                  <a:pt x="68234" y="321947"/>
                </a:lnTo>
                <a:lnTo>
                  <a:pt x="68783" y="321502"/>
                </a:lnTo>
                <a:lnTo>
                  <a:pt x="43600" y="321502"/>
                </a:lnTo>
                <a:lnTo>
                  <a:pt x="38449" y="313083"/>
                </a:lnTo>
                <a:lnTo>
                  <a:pt x="23534" y="297879"/>
                </a:lnTo>
                <a:lnTo>
                  <a:pt x="20468" y="297088"/>
                </a:lnTo>
                <a:close/>
              </a:path>
              <a:path w="231139" h="335915" extrusionOk="0">
                <a:moveTo>
                  <a:pt x="143970" y="111426"/>
                </a:moveTo>
                <a:lnTo>
                  <a:pt x="112633" y="111426"/>
                </a:lnTo>
                <a:lnTo>
                  <a:pt x="81622" y="256855"/>
                </a:lnTo>
                <a:lnTo>
                  <a:pt x="78117" y="271287"/>
                </a:lnTo>
                <a:lnTo>
                  <a:pt x="60913" y="311273"/>
                </a:lnTo>
                <a:lnTo>
                  <a:pt x="43600" y="321502"/>
                </a:lnTo>
                <a:lnTo>
                  <a:pt x="68783" y="321502"/>
                </a:lnTo>
                <a:lnTo>
                  <a:pt x="102040" y="284418"/>
                </a:lnTo>
                <a:lnTo>
                  <a:pt x="114316" y="250459"/>
                </a:lnTo>
                <a:lnTo>
                  <a:pt x="143970" y="111426"/>
                </a:lnTo>
                <a:close/>
              </a:path>
              <a:path w="231139" h="335915" extrusionOk="0">
                <a:moveTo>
                  <a:pt x="189543" y="96110"/>
                </a:moveTo>
                <a:lnTo>
                  <a:pt x="83306" y="96110"/>
                </a:lnTo>
                <a:lnTo>
                  <a:pt x="79763" y="111426"/>
                </a:lnTo>
                <a:lnTo>
                  <a:pt x="185975" y="111426"/>
                </a:lnTo>
                <a:lnTo>
                  <a:pt x="189543" y="96110"/>
                </a:lnTo>
                <a:close/>
              </a:path>
              <a:path w="231139" h="335915" extrusionOk="0">
                <a:moveTo>
                  <a:pt x="212186" y="0"/>
                </a:moveTo>
                <a:lnTo>
                  <a:pt x="202335" y="0"/>
                </a:lnTo>
                <a:lnTo>
                  <a:pt x="195857" y="381"/>
                </a:lnTo>
                <a:lnTo>
                  <a:pt x="156464" y="17922"/>
                </a:lnTo>
                <a:lnTo>
                  <a:pt x="130953" y="49569"/>
                </a:lnTo>
                <a:lnTo>
                  <a:pt x="115736" y="96110"/>
                </a:lnTo>
                <a:lnTo>
                  <a:pt x="147036" y="96110"/>
                </a:lnTo>
                <a:lnTo>
                  <a:pt x="150818" y="78305"/>
                </a:lnTo>
                <a:lnTo>
                  <a:pt x="154502" y="62317"/>
                </a:lnTo>
                <a:lnTo>
                  <a:pt x="171546" y="22602"/>
                </a:lnTo>
                <a:lnTo>
                  <a:pt x="187533" y="13796"/>
                </a:lnTo>
                <a:lnTo>
                  <a:pt x="230936" y="13796"/>
                </a:lnTo>
                <a:lnTo>
                  <a:pt x="228772" y="9386"/>
                </a:lnTo>
                <a:lnTo>
                  <a:pt x="219461" y="1884"/>
                </a:lnTo>
                <a:lnTo>
                  <a:pt x="212186" y="0"/>
                </a:lnTo>
                <a:close/>
              </a:path>
              <a:path w="231139" h="335915" extrusionOk="0">
                <a:moveTo>
                  <a:pt x="230936" y="13796"/>
                </a:moveTo>
                <a:lnTo>
                  <a:pt x="187533" y="13796"/>
                </a:lnTo>
                <a:lnTo>
                  <a:pt x="189556" y="16824"/>
                </a:lnTo>
                <a:lnTo>
                  <a:pt x="191227" y="19588"/>
                </a:lnTo>
                <a:lnTo>
                  <a:pt x="210565" y="38210"/>
                </a:lnTo>
                <a:lnTo>
                  <a:pt x="219913" y="38210"/>
                </a:lnTo>
                <a:lnTo>
                  <a:pt x="224210" y="36375"/>
                </a:lnTo>
                <a:lnTo>
                  <a:pt x="229714" y="28949"/>
                </a:lnTo>
                <a:lnTo>
                  <a:pt x="231109" y="24677"/>
                </a:lnTo>
                <a:lnTo>
                  <a:pt x="231109" y="14148"/>
                </a:lnTo>
                <a:lnTo>
                  <a:pt x="230936"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5" name="Google Shape;55;p21"/>
          <p:cNvSpPr/>
          <p:nvPr/>
        </p:nvSpPr>
        <p:spPr>
          <a:xfrm>
            <a:off x="3478560" y="1287536"/>
            <a:ext cx="162591" cy="175056"/>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6" name="Google Shape;56;p21"/>
          <p:cNvSpPr/>
          <p:nvPr/>
        </p:nvSpPr>
        <p:spPr>
          <a:xfrm>
            <a:off x="3714001" y="1287529"/>
            <a:ext cx="147210" cy="170017"/>
          </a:xfrm>
          <a:prstGeom prst="rect">
            <a:avLst/>
          </a:prstGeom>
          <a:blipFill rotWithShape="1">
            <a:blip r:embed="rId10">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7" name="Google Shape;57;p21"/>
          <p:cNvSpPr/>
          <p:nvPr/>
        </p:nvSpPr>
        <p:spPr>
          <a:xfrm>
            <a:off x="4035086" y="1218690"/>
            <a:ext cx="208203" cy="238836"/>
          </a:xfrm>
          <a:prstGeom prst="rect">
            <a:avLst/>
          </a:prstGeom>
          <a:blipFill rotWithShape="1">
            <a:blip r:embed="rId11">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8" name="Google Shape;58;p21"/>
          <p:cNvSpPr/>
          <p:nvPr/>
        </p:nvSpPr>
        <p:spPr>
          <a:xfrm>
            <a:off x="4308048" y="1202345"/>
            <a:ext cx="92710" cy="259079"/>
          </a:xfrm>
          <a:custGeom>
            <a:avLst/>
            <a:gdLst/>
            <a:ahLst/>
            <a:cxnLst/>
            <a:rect l="l" t="t" r="r" b="b"/>
            <a:pathLst>
              <a:path w="92710" h="259080" extrusionOk="0">
                <a:moveTo>
                  <a:pt x="77099" y="0"/>
                </a:moveTo>
                <a:lnTo>
                  <a:pt x="64973" y="0"/>
                </a:lnTo>
                <a:lnTo>
                  <a:pt x="60035" y="2299"/>
                </a:lnTo>
                <a:lnTo>
                  <a:pt x="51717" y="11522"/>
                </a:lnTo>
                <a:lnTo>
                  <a:pt x="49644" y="16900"/>
                </a:lnTo>
                <a:lnTo>
                  <a:pt x="49644" y="28912"/>
                </a:lnTo>
                <a:lnTo>
                  <a:pt x="51717" y="34089"/>
                </a:lnTo>
                <a:lnTo>
                  <a:pt x="60035" y="43186"/>
                </a:lnTo>
                <a:lnTo>
                  <a:pt x="64973" y="45460"/>
                </a:lnTo>
                <a:lnTo>
                  <a:pt x="76847" y="45460"/>
                </a:lnTo>
                <a:lnTo>
                  <a:pt x="82024" y="43073"/>
                </a:lnTo>
                <a:lnTo>
                  <a:pt x="86183" y="38310"/>
                </a:lnTo>
                <a:lnTo>
                  <a:pt x="90317" y="33536"/>
                </a:lnTo>
                <a:lnTo>
                  <a:pt x="92416" y="27957"/>
                </a:lnTo>
                <a:lnTo>
                  <a:pt x="92416" y="15819"/>
                </a:lnTo>
                <a:lnTo>
                  <a:pt x="90393" y="10818"/>
                </a:lnTo>
                <a:lnTo>
                  <a:pt x="82326" y="2186"/>
                </a:lnTo>
                <a:lnTo>
                  <a:pt x="77099" y="0"/>
                </a:lnTo>
                <a:close/>
              </a:path>
              <a:path w="92710" h="259080" extrusionOk="0">
                <a:moveTo>
                  <a:pt x="68818" y="104377"/>
                </a:moveTo>
                <a:lnTo>
                  <a:pt x="25544" y="104377"/>
                </a:lnTo>
                <a:lnTo>
                  <a:pt x="29766" y="105420"/>
                </a:lnTo>
                <a:lnTo>
                  <a:pt x="31903" y="107582"/>
                </a:lnTo>
                <a:lnTo>
                  <a:pt x="33913" y="109567"/>
                </a:lnTo>
                <a:lnTo>
                  <a:pt x="34956" y="113764"/>
                </a:lnTo>
                <a:lnTo>
                  <a:pt x="34956" y="123187"/>
                </a:lnTo>
                <a:lnTo>
                  <a:pt x="13306" y="215754"/>
                </a:lnTo>
                <a:lnTo>
                  <a:pt x="12238" y="220315"/>
                </a:lnTo>
                <a:lnTo>
                  <a:pt x="11559" y="223557"/>
                </a:lnTo>
                <a:lnTo>
                  <a:pt x="10655" y="229174"/>
                </a:lnTo>
                <a:lnTo>
                  <a:pt x="10454" y="231888"/>
                </a:lnTo>
                <a:lnTo>
                  <a:pt x="10454" y="241312"/>
                </a:lnTo>
                <a:lnTo>
                  <a:pt x="12690" y="247066"/>
                </a:lnTo>
                <a:lnTo>
                  <a:pt x="21649" y="256390"/>
                </a:lnTo>
                <a:lnTo>
                  <a:pt x="28384" y="258739"/>
                </a:lnTo>
                <a:lnTo>
                  <a:pt x="41753" y="258739"/>
                </a:lnTo>
                <a:lnTo>
                  <a:pt x="79782" y="239703"/>
                </a:lnTo>
                <a:lnTo>
                  <a:pt x="55801" y="239703"/>
                </a:lnTo>
                <a:lnTo>
                  <a:pt x="51177" y="238510"/>
                </a:lnTo>
                <a:lnTo>
                  <a:pt x="45485" y="233810"/>
                </a:lnTo>
                <a:lnTo>
                  <a:pt x="44053" y="229425"/>
                </a:lnTo>
                <a:lnTo>
                  <a:pt x="44089" y="220014"/>
                </a:lnTo>
                <a:lnTo>
                  <a:pt x="66129" y="128151"/>
                </a:lnTo>
                <a:lnTo>
                  <a:pt x="67022" y="124670"/>
                </a:lnTo>
                <a:lnTo>
                  <a:pt x="67687" y="121177"/>
                </a:lnTo>
                <a:lnTo>
                  <a:pt x="68592" y="114216"/>
                </a:lnTo>
                <a:lnTo>
                  <a:pt x="68818" y="111464"/>
                </a:lnTo>
                <a:lnTo>
                  <a:pt x="68818" y="104377"/>
                </a:lnTo>
                <a:close/>
              </a:path>
              <a:path w="92710" h="259080" extrusionOk="0">
                <a:moveTo>
                  <a:pt x="80454" y="236838"/>
                </a:moveTo>
                <a:lnTo>
                  <a:pt x="78355" y="237643"/>
                </a:lnTo>
                <a:lnTo>
                  <a:pt x="75289" y="238283"/>
                </a:lnTo>
                <a:lnTo>
                  <a:pt x="67348" y="239414"/>
                </a:lnTo>
                <a:lnTo>
                  <a:pt x="64307" y="239703"/>
                </a:lnTo>
                <a:lnTo>
                  <a:pt x="79782" y="239703"/>
                </a:lnTo>
                <a:lnTo>
                  <a:pt x="80454" y="236838"/>
                </a:lnTo>
                <a:close/>
              </a:path>
              <a:path w="92710" h="259080" extrusionOk="0">
                <a:moveTo>
                  <a:pt x="51768" y="85178"/>
                </a:moveTo>
                <a:lnTo>
                  <a:pt x="38537" y="85178"/>
                </a:lnTo>
                <a:lnTo>
                  <a:pt x="33033" y="86146"/>
                </a:lnTo>
                <a:lnTo>
                  <a:pt x="19111" y="89953"/>
                </a:lnTo>
                <a:lnTo>
                  <a:pt x="11270" y="92880"/>
                </a:lnTo>
                <a:lnTo>
                  <a:pt x="2525" y="96801"/>
                </a:lnTo>
                <a:lnTo>
                  <a:pt x="0" y="107582"/>
                </a:lnTo>
                <a:lnTo>
                  <a:pt x="2110" y="107004"/>
                </a:lnTo>
                <a:lnTo>
                  <a:pt x="5252" y="106338"/>
                </a:lnTo>
                <a:lnTo>
                  <a:pt x="13406" y="104767"/>
                </a:lnTo>
                <a:lnTo>
                  <a:pt x="16686" y="104377"/>
                </a:lnTo>
                <a:lnTo>
                  <a:pt x="68818" y="104377"/>
                </a:lnTo>
                <a:lnTo>
                  <a:pt x="68818" y="102028"/>
                </a:lnTo>
                <a:lnTo>
                  <a:pt x="66745" y="96135"/>
                </a:lnTo>
                <a:lnTo>
                  <a:pt x="58440" y="87377"/>
                </a:lnTo>
                <a:lnTo>
                  <a:pt x="51768" y="85178"/>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59" name="Google Shape;59;p21"/>
          <p:cNvSpPr/>
          <p:nvPr/>
        </p:nvSpPr>
        <p:spPr>
          <a:xfrm>
            <a:off x="4385789" y="1196975"/>
            <a:ext cx="231140" cy="335915"/>
          </a:xfrm>
          <a:custGeom>
            <a:avLst/>
            <a:gdLst/>
            <a:ahLst/>
            <a:cxnLst/>
            <a:rect l="l" t="t" r="r" b="b"/>
            <a:pathLst>
              <a:path w="231139" h="335915" extrusionOk="0">
                <a:moveTo>
                  <a:pt x="20455" y="297088"/>
                </a:moveTo>
                <a:lnTo>
                  <a:pt x="11484" y="297088"/>
                </a:lnTo>
                <a:lnTo>
                  <a:pt x="7275" y="298935"/>
                </a:lnTo>
                <a:lnTo>
                  <a:pt x="4372" y="302642"/>
                </a:lnTo>
                <a:lnTo>
                  <a:pt x="1419" y="306323"/>
                </a:lnTo>
                <a:lnTo>
                  <a:pt x="0" y="310595"/>
                </a:lnTo>
                <a:lnTo>
                  <a:pt x="0" y="321150"/>
                </a:lnTo>
                <a:lnTo>
                  <a:pt x="2311" y="325887"/>
                </a:lnTo>
                <a:lnTo>
                  <a:pt x="11610" y="333426"/>
                </a:lnTo>
                <a:lnTo>
                  <a:pt x="18872" y="335311"/>
                </a:lnTo>
                <a:lnTo>
                  <a:pt x="28723" y="335311"/>
                </a:lnTo>
                <a:lnTo>
                  <a:pt x="42095" y="333825"/>
                </a:lnTo>
                <a:lnTo>
                  <a:pt x="55262" y="329369"/>
                </a:lnTo>
                <a:lnTo>
                  <a:pt x="68234" y="321947"/>
                </a:lnTo>
                <a:lnTo>
                  <a:pt x="68783" y="321502"/>
                </a:lnTo>
                <a:lnTo>
                  <a:pt x="43575" y="321502"/>
                </a:lnTo>
                <a:lnTo>
                  <a:pt x="40409" y="316338"/>
                </a:lnTo>
                <a:lnTo>
                  <a:pt x="26147" y="299450"/>
                </a:lnTo>
                <a:lnTo>
                  <a:pt x="23534" y="297879"/>
                </a:lnTo>
                <a:lnTo>
                  <a:pt x="20455" y="297088"/>
                </a:lnTo>
                <a:close/>
              </a:path>
              <a:path w="231139" h="335915" extrusionOk="0">
                <a:moveTo>
                  <a:pt x="143970" y="111426"/>
                </a:moveTo>
                <a:lnTo>
                  <a:pt x="112633" y="111426"/>
                </a:lnTo>
                <a:lnTo>
                  <a:pt x="81622" y="256855"/>
                </a:lnTo>
                <a:lnTo>
                  <a:pt x="78107" y="271287"/>
                </a:lnTo>
                <a:lnTo>
                  <a:pt x="60905" y="311273"/>
                </a:lnTo>
                <a:lnTo>
                  <a:pt x="43575" y="321502"/>
                </a:lnTo>
                <a:lnTo>
                  <a:pt x="68783" y="321502"/>
                </a:lnTo>
                <a:lnTo>
                  <a:pt x="102028" y="284418"/>
                </a:lnTo>
                <a:lnTo>
                  <a:pt x="114291" y="250459"/>
                </a:lnTo>
                <a:lnTo>
                  <a:pt x="143970" y="111426"/>
                </a:lnTo>
                <a:close/>
              </a:path>
              <a:path w="231139" h="335915" extrusionOk="0">
                <a:moveTo>
                  <a:pt x="189518" y="96110"/>
                </a:moveTo>
                <a:lnTo>
                  <a:pt x="83306" y="96110"/>
                </a:lnTo>
                <a:lnTo>
                  <a:pt x="79763" y="111426"/>
                </a:lnTo>
                <a:lnTo>
                  <a:pt x="185962" y="111426"/>
                </a:lnTo>
                <a:lnTo>
                  <a:pt x="189518" y="96110"/>
                </a:lnTo>
                <a:close/>
              </a:path>
              <a:path w="231139" h="335915" extrusionOk="0">
                <a:moveTo>
                  <a:pt x="212186" y="0"/>
                </a:moveTo>
                <a:lnTo>
                  <a:pt x="202310" y="0"/>
                </a:lnTo>
                <a:lnTo>
                  <a:pt x="195844" y="381"/>
                </a:lnTo>
                <a:lnTo>
                  <a:pt x="156462" y="17922"/>
                </a:lnTo>
                <a:lnTo>
                  <a:pt x="130940" y="49569"/>
                </a:lnTo>
                <a:lnTo>
                  <a:pt x="115724" y="96110"/>
                </a:lnTo>
                <a:lnTo>
                  <a:pt x="147036" y="96110"/>
                </a:lnTo>
                <a:lnTo>
                  <a:pt x="150818" y="78305"/>
                </a:lnTo>
                <a:lnTo>
                  <a:pt x="154499" y="62317"/>
                </a:lnTo>
                <a:lnTo>
                  <a:pt x="171533" y="22602"/>
                </a:lnTo>
                <a:lnTo>
                  <a:pt x="187533" y="13796"/>
                </a:lnTo>
                <a:lnTo>
                  <a:pt x="230924" y="13796"/>
                </a:lnTo>
                <a:lnTo>
                  <a:pt x="228772" y="9386"/>
                </a:lnTo>
                <a:lnTo>
                  <a:pt x="219448" y="1884"/>
                </a:lnTo>
                <a:lnTo>
                  <a:pt x="212186" y="0"/>
                </a:lnTo>
                <a:close/>
              </a:path>
              <a:path w="231139" h="335915" extrusionOk="0">
                <a:moveTo>
                  <a:pt x="230924" y="13796"/>
                </a:moveTo>
                <a:lnTo>
                  <a:pt x="187533" y="13796"/>
                </a:lnTo>
                <a:lnTo>
                  <a:pt x="189543" y="16824"/>
                </a:lnTo>
                <a:lnTo>
                  <a:pt x="191227" y="19588"/>
                </a:lnTo>
                <a:lnTo>
                  <a:pt x="210540" y="38210"/>
                </a:lnTo>
                <a:lnTo>
                  <a:pt x="219876" y="38210"/>
                </a:lnTo>
                <a:lnTo>
                  <a:pt x="224198" y="36375"/>
                </a:lnTo>
                <a:lnTo>
                  <a:pt x="229714" y="28949"/>
                </a:lnTo>
                <a:lnTo>
                  <a:pt x="231096" y="24677"/>
                </a:lnTo>
                <a:lnTo>
                  <a:pt x="231096" y="14148"/>
                </a:lnTo>
                <a:lnTo>
                  <a:pt x="230924" y="13796"/>
                </a:lnTo>
                <a:close/>
              </a:path>
            </a:pathLst>
          </a:custGeom>
          <a:solidFill>
            <a:srgbClr val="6061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0" name="Google Shape;60;p21"/>
          <p:cNvSpPr/>
          <p:nvPr/>
        </p:nvSpPr>
        <p:spPr>
          <a:xfrm>
            <a:off x="4619689" y="1287528"/>
            <a:ext cx="144246" cy="174717"/>
          </a:xfrm>
          <a:prstGeom prst="rect">
            <a:avLst/>
          </a:prstGeom>
          <a:blipFill rotWithShape="1">
            <a:blip r:embed="rId1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61" name="Google Shape;61;p2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2" name="Google Shape;62;p2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21"/>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443126" y="2173908"/>
            <a:ext cx="19217846" cy="93027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5900" b="1" i="0" u="none" strike="noStrike" cap="none">
                <a:solidFill>
                  <a:srgbClr val="1A75B3"/>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6"/>
          <p:cNvSpPr txBox="1">
            <a:spLocks noGrp="1"/>
          </p:cNvSpPr>
          <p:nvPr>
            <p:ph type="body" idx="1"/>
          </p:nvPr>
        </p:nvSpPr>
        <p:spPr>
          <a:xfrm>
            <a:off x="443121" y="4146629"/>
            <a:ext cx="12731114" cy="5591809"/>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3950" b="0" i="0" u="none" strike="noStrike" cap="none">
                <a:solidFill>
                  <a:srgbClr val="F1F3F4"/>
                </a:solidFill>
                <a:latin typeface="Montserrat Medium"/>
                <a:ea typeface="Montserrat Medium"/>
                <a:cs typeface="Montserrat Medium"/>
                <a:sym typeface="Montserrat Medium"/>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9" name="Google Shape;9;p1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6"/>
          <p:cNvSpPr txBox="1">
            <a:spLocks noGrp="1"/>
          </p:cNvSpPr>
          <p:nvPr>
            <p:ph type="sldNum" idx="12"/>
          </p:nvPr>
        </p:nvSpPr>
        <p:spPr>
          <a:xfrm>
            <a:off x="14474953" y="10517696"/>
            <a:ext cx="4623943" cy="565467"/>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latin typeface="Calibri"/>
                <a:ea typeface="Calibri"/>
                <a:cs typeface="Calibri"/>
                <a:sym typeface="Calibri"/>
              </a:defRPr>
            </a:lvl1pPr>
            <a:lvl2pPr marL="0" marR="0" lvl="1" indent="0" algn="r" rtl="0">
              <a:spcBef>
                <a:spcPts val="0"/>
              </a:spcBef>
              <a:buNone/>
              <a:defRPr sz="1800" b="0" i="0" u="none" strike="noStrike" cap="none">
                <a:solidFill>
                  <a:srgbClr val="888888"/>
                </a:solidFill>
                <a:latin typeface="Calibri"/>
                <a:ea typeface="Calibri"/>
                <a:cs typeface="Calibri"/>
                <a:sym typeface="Calibri"/>
              </a:defRPr>
            </a:lvl2pPr>
            <a:lvl3pPr marL="0" marR="0" lvl="2" indent="0" algn="r" rtl="0">
              <a:spcBef>
                <a:spcPts val="0"/>
              </a:spcBef>
              <a:buNone/>
              <a:defRPr sz="1800" b="0" i="0" u="none" strike="noStrike" cap="none">
                <a:solidFill>
                  <a:srgbClr val="888888"/>
                </a:solidFill>
                <a:latin typeface="Calibri"/>
                <a:ea typeface="Calibri"/>
                <a:cs typeface="Calibri"/>
                <a:sym typeface="Calibri"/>
              </a:defRPr>
            </a:lvl3pPr>
            <a:lvl4pPr marL="0" marR="0" lvl="3" indent="0" algn="r" rtl="0">
              <a:spcBef>
                <a:spcPts val="0"/>
              </a:spcBef>
              <a:buNone/>
              <a:defRPr sz="1800" b="0" i="0" u="none" strike="noStrike" cap="none">
                <a:solidFill>
                  <a:srgbClr val="888888"/>
                </a:solidFill>
                <a:latin typeface="Calibri"/>
                <a:ea typeface="Calibri"/>
                <a:cs typeface="Calibri"/>
                <a:sym typeface="Calibri"/>
              </a:defRPr>
            </a:lvl4pPr>
            <a:lvl5pPr marL="0" marR="0" lvl="4" indent="0" algn="r" rtl="0">
              <a:spcBef>
                <a:spcPts val="0"/>
              </a:spcBef>
              <a:buNone/>
              <a:defRPr sz="1800" b="0" i="0" u="none" strike="noStrike" cap="none">
                <a:solidFill>
                  <a:srgbClr val="888888"/>
                </a:solidFill>
                <a:latin typeface="Calibri"/>
                <a:ea typeface="Calibri"/>
                <a:cs typeface="Calibri"/>
                <a:sym typeface="Calibri"/>
              </a:defRPr>
            </a:lvl5pPr>
            <a:lvl6pPr marL="0" marR="0" lvl="5" indent="0" algn="r" rtl="0">
              <a:spcBef>
                <a:spcPts val="0"/>
              </a:spcBef>
              <a:buNone/>
              <a:defRPr sz="1800" b="0" i="0" u="none" strike="noStrike" cap="none">
                <a:solidFill>
                  <a:srgbClr val="888888"/>
                </a:solidFill>
                <a:latin typeface="Calibri"/>
                <a:ea typeface="Calibri"/>
                <a:cs typeface="Calibri"/>
                <a:sym typeface="Calibri"/>
              </a:defRPr>
            </a:lvl6pPr>
            <a:lvl7pPr marL="0" marR="0" lvl="6" indent="0" algn="r" rtl="0">
              <a:spcBef>
                <a:spcPts val="0"/>
              </a:spcBef>
              <a:buNone/>
              <a:defRPr sz="1800" b="0" i="0" u="none" strike="noStrike" cap="none">
                <a:solidFill>
                  <a:srgbClr val="888888"/>
                </a:solidFill>
                <a:latin typeface="Calibri"/>
                <a:ea typeface="Calibri"/>
                <a:cs typeface="Calibri"/>
                <a:sym typeface="Calibri"/>
              </a:defRPr>
            </a:lvl7pPr>
            <a:lvl8pPr marL="0" marR="0" lvl="7" indent="0" algn="r" rtl="0">
              <a:spcBef>
                <a:spcPts val="0"/>
              </a:spcBef>
              <a:buNone/>
              <a:defRPr sz="1800" b="0" i="0" u="none" strike="noStrike" cap="none">
                <a:solidFill>
                  <a:srgbClr val="888888"/>
                </a:solidFill>
                <a:latin typeface="Calibri"/>
                <a:ea typeface="Calibri"/>
                <a:cs typeface="Calibri"/>
                <a:sym typeface="Calibri"/>
              </a:defRPr>
            </a:lvl8pPr>
            <a:lvl9pPr marL="0" marR="0" lvl="8" indent="0" algn="r" rtl="0">
              <a:spcBef>
                <a:spcPts val="0"/>
              </a:spcBef>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26"/>
        <p:cNvGrpSpPr/>
        <p:nvPr/>
      </p:nvGrpSpPr>
      <p:grpSpPr>
        <a:xfrm>
          <a:off x="0" y="0"/>
          <a:ext cx="0" cy="0"/>
          <a:chOff x="0" y="0"/>
          <a:chExt cx="0" cy="0"/>
        </a:xfrm>
      </p:grpSpPr>
      <p:pic>
        <p:nvPicPr>
          <p:cNvPr id="127" name="Google Shape;127;p1"/>
          <p:cNvPicPr preferRelativeResize="0"/>
          <p:nvPr/>
        </p:nvPicPr>
        <p:blipFill rotWithShape="1">
          <a:blip r:embed="rId3">
            <a:alphaModFix/>
          </a:blip>
          <a:srcRect/>
          <a:stretch/>
        </p:blipFill>
        <p:spPr>
          <a:xfrm>
            <a:off x="3185026" y="15875"/>
            <a:ext cx="16922780" cy="11281853"/>
          </a:xfrm>
          <a:prstGeom prst="rect">
            <a:avLst/>
          </a:prstGeom>
          <a:noFill/>
          <a:ln>
            <a:noFill/>
          </a:ln>
        </p:spPr>
      </p:pic>
      <p:pic>
        <p:nvPicPr>
          <p:cNvPr id="128" name="Google Shape;128;p1" descr="A close up of a logo&#10;&#10;Description automatically generated"/>
          <p:cNvPicPr preferRelativeResize="0"/>
          <p:nvPr/>
        </p:nvPicPr>
        <p:blipFill rotWithShape="1">
          <a:blip r:embed="rId4">
            <a:alphaModFix/>
          </a:blip>
          <a:srcRect/>
          <a:stretch/>
        </p:blipFill>
        <p:spPr>
          <a:xfrm>
            <a:off x="0" y="-10680"/>
            <a:ext cx="20131171" cy="11323783"/>
          </a:xfrm>
          <a:prstGeom prst="rect">
            <a:avLst/>
          </a:prstGeom>
          <a:noFill/>
          <a:ln>
            <a:noFill/>
          </a:ln>
        </p:spPr>
      </p:pic>
      <p:sp>
        <p:nvSpPr>
          <p:cNvPr id="129" name="Google Shape;129;p1"/>
          <p:cNvSpPr/>
          <p:nvPr/>
        </p:nvSpPr>
        <p:spPr>
          <a:xfrm>
            <a:off x="19997636" y="11202117"/>
            <a:ext cx="106463" cy="106438"/>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30" name="Google Shape;130;p1"/>
          <p:cNvSpPr txBox="1">
            <a:spLocks noGrp="1"/>
          </p:cNvSpPr>
          <p:nvPr>
            <p:ph type="title"/>
          </p:nvPr>
        </p:nvSpPr>
        <p:spPr>
          <a:xfrm>
            <a:off x="98342" y="4569659"/>
            <a:ext cx="10069422" cy="5275147"/>
          </a:xfrm>
          <a:prstGeom prst="rect">
            <a:avLst/>
          </a:prstGeom>
          <a:noFill/>
          <a:ln>
            <a:noFill/>
          </a:ln>
        </p:spPr>
        <p:txBody>
          <a:bodyPr spcFirstLastPara="1" wrap="square" lIns="0" tIns="12050" rIns="0" bIns="0" anchor="t" anchorCtr="0">
            <a:spAutoFit/>
          </a:bodyPr>
          <a:lstStyle/>
          <a:p>
            <a:pPr marL="12700" marR="5080" lvl="0" indent="0" algn="l" rtl="0">
              <a:lnSpc>
                <a:spcPct val="100299"/>
              </a:lnSpc>
              <a:spcBef>
                <a:spcPts val="0"/>
              </a:spcBef>
              <a:spcAft>
                <a:spcPts val="0"/>
              </a:spcAft>
              <a:buNone/>
            </a:pPr>
            <a:r>
              <a:rPr lang="en-IN" sz="6600" b="0" dirty="0">
                <a:solidFill>
                  <a:schemeClr val="bg1">
                    <a:lumMod val="95000"/>
                  </a:schemeClr>
                </a:solidFill>
                <a:latin typeface="Montserrat ExtraBold"/>
                <a:ea typeface="Montserrat ExtraBold"/>
                <a:cs typeface="Montserrat ExtraBold"/>
                <a:sym typeface="Montserrat ExtraBold"/>
              </a:rPr>
              <a:t>Time Series Forecasting – Industry Case Study</a:t>
            </a:r>
            <a:br>
              <a:rPr lang="en-IN" sz="6600" b="0" dirty="0">
                <a:solidFill>
                  <a:schemeClr val="bg1">
                    <a:lumMod val="95000"/>
                  </a:schemeClr>
                </a:solidFill>
                <a:latin typeface="Montserrat ExtraBold"/>
                <a:ea typeface="Montserrat ExtraBold"/>
                <a:cs typeface="Montserrat ExtraBold"/>
                <a:sym typeface="Montserrat ExtraBold"/>
              </a:rPr>
            </a:br>
            <a:br>
              <a:rPr lang="en-IN" sz="4800" b="0" dirty="0">
                <a:solidFill>
                  <a:schemeClr val="bg1">
                    <a:lumMod val="95000"/>
                  </a:schemeClr>
                </a:solidFill>
                <a:latin typeface="Montserrat ExtraBold"/>
                <a:ea typeface="Montserrat ExtraBold"/>
                <a:cs typeface="Montserrat ExtraBold"/>
                <a:sym typeface="Montserrat ExtraBold"/>
              </a:rPr>
            </a:br>
            <a:r>
              <a:rPr lang="en-IN" sz="4800" b="0" dirty="0">
                <a:solidFill>
                  <a:schemeClr val="bg1">
                    <a:lumMod val="95000"/>
                  </a:schemeClr>
                </a:solidFill>
                <a:latin typeface="Montserrat ExtraBold"/>
                <a:ea typeface="Montserrat ExtraBold"/>
                <a:cs typeface="Montserrat ExtraBold"/>
                <a:sym typeface="Montserrat ExtraBold"/>
              </a:rPr>
              <a:t>30</a:t>
            </a:r>
            <a:r>
              <a:rPr lang="en-IN" sz="4800" b="0" baseline="30000" dirty="0">
                <a:solidFill>
                  <a:schemeClr val="bg1">
                    <a:lumMod val="95000"/>
                  </a:schemeClr>
                </a:solidFill>
                <a:latin typeface="Montserrat ExtraBold"/>
                <a:ea typeface="Montserrat ExtraBold"/>
                <a:cs typeface="Montserrat ExtraBold"/>
                <a:sym typeface="Montserrat ExtraBold"/>
              </a:rPr>
              <a:t>th</a:t>
            </a:r>
            <a:r>
              <a:rPr lang="en-IN" sz="4800" b="0" dirty="0">
                <a:solidFill>
                  <a:schemeClr val="bg1">
                    <a:lumMod val="95000"/>
                  </a:schemeClr>
                </a:solidFill>
                <a:latin typeface="Montserrat ExtraBold"/>
                <a:ea typeface="Montserrat ExtraBold"/>
                <a:cs typeface="Montserrat ExtraBold"/>
                <a:sym typeface="Montserrat ExtraBold"/>
              </a:rPr>
              <a:t> Oct, 2021</a:t>
            </a:r>
            <a:br>
              <a:rPr lang="en-IN" sz="4800" b="0" dirty="0">
                <a:solidFill>
                  <a:schemeClr val="bg1">
                    <a:lumMod val="95000"/>
                  </a:schemeClr>
                </a:solidFill>
                <a:latin typeface="Montserrat ExtraBold"/>
                <a:ea typeface="Montserrat ExtraBold"/>
                <a:cs typeface="Montserrat ExtraBold"/>
                <a:sym typeface="Montserrat ExtraBold"/>
              </a:rPr>
            </a:br>
            <a:r>
              <a:rPr lang="en-IN" sz="4800" b="0" dirty="0">
                <a:solidFill>
                  <a:schemeClr val="bg1">
                    <a:lumMod val="95000"/>
                  </a:schemeClr>
                </a:solidFill>
                <a:latin typeface="Montserrat ExtraBold"/>
                <a:ea typeface="Montserrat ExtraBold"/>
                <a:cs typeface="Montserrat ExtraBold"/>
                <a:sym typeface="Montserrat ExtraBold"/>
              </a:rPr>
              <a:t>Anjana Agrawal</a:t>
            </a:r>
            <a:endParaRPr sz="4800" b="0" dirty="0">
              <a:solidFill>
                <a:schemeClr val="bg1">
                  <a:lumMod val="95000"/>
                </a:schemeClr>
              </a:solidFill>
              <a:latin typeface="Montserrat ExtraBold"/>
              <a:ea typeface="Montserrat ExtraBold"/>
              <a:cs typeface="Montserrat ExtraBold"/>
              <a:sym typeface="Montserrat ExtraBold"/>
            </a:endParaRPr>
          </a:p>
        </p:txBody>
      </p:sp>
      <p:pic>
        <p:nvPicPr>
          <p:cNvPr id="34" name="Picture 3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7765" y="233322"/>
            <a:ext cx="3386569" cy="10541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2066870" y="1733202"/>
            <a:ext cx="15970360" cy="10772180"/>
          </a:xfrm>
        </p:spPr>
        <p:txBody>
          <a:bodyPr/>
          <a:lstStyle/>
          <a:p>
            <a:pPr marL="800100" indent="-571500" algn="just">
              <a:buSzPct val="100000"/>
              <a:buFont typeface="Wingdings" panose="05000000000000000000" pitchFamily="2" charset="2"/>
              <a:buChar char="ü"/>
            </a:pPr>
            <a:r>
              <a:rPr lang="en-IN" sz="4800" dirty="0">
                <a:solidFill>
                  <a:schemeClr val="tx1"/>
                </a:solidFill>
                <a:latin typeface="+mn-lt"/>
              </a:rPr>
              <a:t>Time Series data – Which varies with time</a:t>
            </a:r>
          </a:p>
          <a:p>
            <a:pPr marL="228600" indent="0" algn="just">
              <a:buSzPct val="100000"/>
            </a:pPr>
            <a:endParaRPr lang="en-IN" sz="4800" dirty="0">
              <a:solidFill>
                <a:schemeClr val="tx1"/>
              </a:solidFill>
              <a:latin typeface="+mn-lt"/>
            </a:endParaRPr>
          </a:p>
          <a:p>
            <a:pPr marL="800100" indent="-571500" algn="just">
              <a:buSzPct val="100000"/>
              <a:buFont typeface="Wingdings" panose="05000000000000000000" pitchFamily="2" charset="2"/>
              <a:buChar char="ü"/>
            </a:pPr>
            <a:r>
              <a:rPr lang="en-IN" altLang="en-US" sz="4000" b="1" u="sng" dirty="0">
                <a:solidFill>
                  <a:schemeClr val="tx1"/>
                </a:solidFill>
                <a:latin typeface="+mn-lt"/>
              </a:rPr>
              <a:t>Trend</a:t>
            </a:r>
            <a:r>
              <a:rPr lang="en-IN" altLang="en-US" sz="4000" dirty="0">
                <a:solidFill>
                  <a:schemeClr val="tx1"/>
                </a:solidFill>
                <a:latin typeface="+mn-lt"/>
              </a:rPr>
              <a:t> </a:t>
            </a:r>
            <a:endParaRPr lang="en-IN" altLang="en-US" sz="4000" dirty="0">
              <a:solidFill>
                <a:schemeClr val="tx1"/>
              </a:solidFill>
              <a:latin typeface="+mn-lt"/>
              <a:sym typeface="Montserrat Medium"/>
            </a:endParaRPr>
          </a:p>
          <a:p>
            <a:pPr marL="1257300" lvl="1" indent="-571500" algn="just">
              <a:buSzPct val="100000"/>
              <a:buFont typeface="Wingdings" panose="05000000000000000000" pitchFamily="2" charset="2"/>
              <a:buChar char="v"/>
            </a:pPr>
            <a:r>
              <a:rPr lang="en-IN" altLang="en-US" sz="2800" dirty="0">
                <a:solidFill>
                  <a:schemeClr val="tx1"/>
                </a:solidFill>
                <a:latin typeface="+mn-lt"/>
                <a:ea typeface="Montserrat Medium"/>
                <a:cs typeface="Montserrat Medium"/>
                <a:sym typeface="Montserrat Medium"/>
              </a:rPr>
              <a:t>Trend exists when there is a long-term increase or decrease in the data. It does not have to be linear. Sometimes we will refer to a trend “changing direction” when it might go from an increasing trend to a decreasing trend.</a:t>
            </a:r>
          </a:p>
          <a:p>
            <a:pPr marL="685800" lvl="1" indent="0" algn="just">
              <a:buSzPct val="100000"/>
            </a:pPr>
            <a:endParaRPr lang="en-IN" altLang="en-US" sz="3600" dirty="0">
              <a:solidFill>
                <a:schemeClr val="tx1"/>
              </a:solidFill>
              <a:latin typeface="+mn-lt"/>
              <a:ea typeface="Montserrat Medium"/>
              <a:cs typeface="Montserrat Medium"/>
              <a:sym typeface="Montserrat Medium"/>
            </a:endParaRPr>
          </a:p>
          <a:p>
            <a:pPr marL="800100" indent="-571500" algn="just">
              <a:buSzPct val="100000"/>
              <a:buFont typeface="Wingdings" panose="05000000000000000000" pitchFamily="2" charset="2"/>
              <a:buChar char="ü"/>
            </a:pPr>
            <a:r>
              <a:rPr lang="en-IN" altLang="en-US" sz="4000" b="1" u="sng" dirty="0">
                <a:solidFill>
                  <a:schemeClr val="tx1"/>
                </a:solidFill>
                <a:latin typeface="+mn-lt"/>
              </a:rPr>
              <a:t>Seasonal </a:t>
            </a:r>
          </a:p>
          <a:p>
            <a:pPr marL="1257300" lvl="1" indent="-571500" algn="just">
              <a:buSzPct val="100000"/>
              <a:buFont typeface="Wingdings" panose="05000000000000000000" pitchFamily="2" charset="2"/>
              <a:buChar char="v"/>
            </a:pPr>
            <a:r>
              <a:rPr lang="en-IN" altLang="en-US" sz="2800" dirty="0">
                <a:solidFill>
                  <a:schemeClr val="tx1"/>
                </a:solidFill>
                <a:latin typeface="+mn-lt"/>
                <a:ea typeface="Montserrat Medium"/>
                <a:cs typeface="Montserrat Medium"/>
              </a:rPr>
              <a:t>A seasonal pattern exists when a series is influenced by seasonal factors (e.g., the quarter of the year, the month, or day of the week). Seasonality is always of a fixed and known period.</a:t>
            </a:r>
          </a:p>
          <a:p>
            <a:pPr marL="685800" lvl="1" indent="0" algn="just">
              <a:buSzPct val="100000"/>
            </a:pPr>
            <a:endParaRPr lang="en-IN" altLang="en-US" sz="2800" dirty="0">
              <a:solidFill>
                <a:schemeClr val="tx1"/>
              </a:solidFill>
              <a:latin typeface="+mn-lt"/>
              <a:ea typeface="Montserrat Medium"/>
              <a:cs typeface="Montserrat Medium"/>
            </a:endParaRPr>
          </a:p>
          <a:p>
            <a:pPr marL="800100" indent="-571500" algn="just">
              <a:buSzPct val="100000"/>
              <a:buFont typeface="Wingdings" panose="05000000000000000000" pitchFamily="2" charset="2"/>
              <a:buChar char="ü"/>
            </a:pPr>
            <a:r>
              <a:rPr lang="en-IN" altLang="en-US" sz="4000" b="1" u="sng" dirty="0">
                <a:solidFill>
                  <a:schemeClr val="tx1"/>
                </a:solidFill>
                <a:latin typeface="+mn-lt"/>
              </a:rPr>
              <a:t>Cyclic</a:t>
            </a:r>
          </a:p>
          <a:p>
            <a:pPr marL="228600" indent="0" algn="just">
              <a:buSzPct val="100000"/>
            </a:pPr>
            <a:endParaRPr lang="en-IN" altLang="en-US" sz="4000" b="1" u="sng" dirty="0">
              <a:solidFill>
                <a:schemeClr val="tx1"/>
              </a:solidFill>
              <a:latin typeface="+mn-lt"/>
            </a:endParaRPr>
          </a:p>
          <a:p>
            <a:pPr marL="1257300" lvl="1" indent="-571500" algn="just">
              <a:buSzPct val="100000"/>
              <a:buFont typeface="Wingdings" panose="05000000000000000000" pitchFamily="2" charset="2"/>
              <a:buChar char="v"/>
            </a:pPr>
            <a:r>
              <a:rPr lang="en-IN" altLang="en-US" sz="2800" dirty="0">
                <a:solidFill>
                  <a:schemeClr val="tx1"/>
                </a:solidFill>
                <a:latin typeface="+mn-lt"/>
                <a:ea typeface="Montserrat Medium"/>
                <a:cs typeface="Montserrat Medium"/>
              </a:rPr>
              <a:t>A cyclic pattern exists when data exhibit rises and falls that are not of fixed period. The duration of these fluctuations is usually of at least 2 years.</a:t>
            </a:r>
          </a:p>
          <a:p>
            <a:pPr marL="685800" lvl="1" indent="0" algn="just">
              <a:buSzPct val="100000"/>
            </a:pPr>
            <a:endParaRPr lang="en-IN" altLang="en-US" sz="2800" dirty="0">
              <a:solidFill>
                <a:schemeClr val="tx1"/>
              </a:solidFill>
              <a:latin typeface="+mn-lt"/>
              <a:ea typeface="Montserrat Medium"/>
              <a:cs typeface="Montserrat Medium"/>
            </a:endParaRPr>
          </a:p>
          <a:p>
            <a:pPr marL="685800" lvl="1" indent="0" algn="just">
              <a:buSzPct val="100000"/>
            </a:pPr>
            <a:r>
              <a:rPr lang="en-IN" altLang="en-US" sz="2800" dirty="0">
                <a:solidFill>
                  <a:schemeClr val="tx1"/>
                </a:solidFill>
                <a:latin typeface="+mn-lt"/>
                <a:ea typeface="Montserrat Medium"/>
                <a:cs typeface="Montserrat Medium"/>
              </a:rPr>
              <a:t>If the fluctuations are not of fixed period then they are cyclic; if the period is unchanging and associated with some aspect of the calendar, then the pattern is seasonal.</a:t>
            </a:r>
          </a:p>
          <a:p>
            <a:pPr marL="1257300" lvl="1" indent="-571500" algn="just">
              <a:buSzPct val="100000"/>
              <a:buFont typeface="Wingdings" panose="05000000000000000000" pitchFamily="2" charset="2"/>
              <a:buChar char="v"/>
            </a:pPr>
            <a:endParaRPr lang="en-IN" altLang="en-US" sz="2800" dirty="0">
              <a:solidFill>
                <a:schemeClr val="tx1"/>
              </a:solidFill>
              <a:latin typeface="+mn-lt"/>
              <a:ea typeface="Montserrat Medium"/>
              <a:cs typeface="Montserrat Medium"/>
            </a:endParaRPr>
          </a:p>
          <a:p>
            <a:pPr marL="1257300" lvl="1" indent="-571500" algn="just">
              <a:buSzPct val="100000"/>
              <a:buFont typeface="Wingdings" panose="05000000000000000000" pitchFamily="2" charset="2"/>
              <a:buChar char="v"/>
            </a:pPr>
            <a:endParaRPr lang="en-IN" altLang="en-US" sz="3600" dirty="0">
              <a:solidFill>
                <a:schemeClr val="tx1"/>
              </a:solidFill>
              <a:latin typeface="+mn-lt"/>
              <a:ea typeface="Montserrat Medium"/>
              <a:cs typeface="Montserrat Medium"/>
            </a:endParaRPr>
          </a:p>
          <a:p>
            <a:pPr marL="1257300" lvl="1" indent="-571500" algn="just">
              <a:buSzPct val="100000"/>
              <a:buFont typeface="Wingdings" panose="05000000000000000000" pitchFamily="2" charset="2"/>
              <a:buChar char="v"/>
            </a:pP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6480810" y="333770"/>
            <a:ext cx="630936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Patterns</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613479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 calcmode="lin" valueType="num">
                                      <p:cBhvr additive="base">
                                        <p:cTn id="3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fade">
                                      <p:cBhvr>
                                        <p:cTn id="43" dur="1000"/>
                                        <p:tgtEl>
                                          <p:spTgt spid="3">
                                            <p:txEl>
                                              <p:pRg st="12" end="12"/>
                                            </p:txEl>
                                          </p:spTgt>
                                        </p:tgtEl>
                                      </p:cBhvr>
                                    </p:animEffect>
                                    <p:anim calcmode="lin" valueType="num">
                                      <p:cBhvr>
                                        <p:cTn id="44"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6093976"/>
          </a:xfrm>
        </p:spPr>
        <p:txBody>
          <a:bodyPr/>
          <a:lstStyle/>
          <a:p>
            <a:pPr marL="800100" indent="-571500" algn="just">
              <a:buFont typeface="Wingdings" panose="05000000000000000000" pitchFamily="2" charset="2"/>
              <a:buChar char="v"/>
              <a:defRPr/>
            </a:pPr>
            <a:r>
              <a:rPr lang="en-IN" altLang="en-US" sz="4400" dirty="0">
                <a:solidFill>
                  <a:schemeClr val="tx1"/>
                </a:solidFill>
                <a:latin typeface="Arial" panose="020B0604020202020204" pitchFamily="34" charset="0"/>
                <a:cs typeface="Arial" panose="020B0604020202020204" pitchFamily="34" charset="0"/>
              </a:rPr>
              <a:t>Time series data can exhibit a huge variety of patterns and it is helpful to categorize some of the patterns and behaviours that can be seen in time series.</a:t>
            </a:r>
          </a:p>
          <a:p>
            <a:pPr marL="571500" indent="-571500" algn="just">
              <a:buFont typeface="Wingdings" panose="05000000000000000000" pitchFamily="2" charset="2"/>
              <a:buChar char="v"/>
              <a:defRPr/>
            </a:pPr>
            <a:endParaRPr lang="en-IN" altLang="en-US" sz="4400" dirty="0">
              <a:solidFill>
                <a:schemeClr val="tx1"/>
              </a:solidFill>
              <a:latin typeface="Arial" panose="020B0604020202020204" pitchFamily="34" charset="0"/>
              <a:cs typeface="Arial" panose="020B0604020202020204" pitchFamily="34" charset="0"/>
            </a:endParaRPr>
          </a:p>
          <a:p>
            <a:pPr marL="800100" indent="-571500" algn="just">
              <a:buFont typeface="Wingdings" panose="05000000000000000000" pitchFamily="2" charset="2"/>
              <a:buChar char="v"/>
              <a:defRPr/>
            </a:pPr>
            <a:r>
              <a:rPr lang="en-IN" altLang="en-US" sz="4400" dirty="0">
                <a:solidFill>
                  <a:schemeClr val="tx1"/>
                </a:solidFill>
                <a:latin typeface="Arial" panose="020B0604020202020204" pitchFamily="34" charset="0"/>
                <a:cs typeface="Arial" panose="020B0604020202020204" pitchFamily="34" charset="0"/>
              </a:rPr>
              <a:t>It is also sometimes useful to try to split a time series into several components, each representing one of the underlying pattern categories. Often this is done to help understand the time series better, but it can also be used to improve forecasts.</a:t>
            </a:r>
          </a:p>
        </p:txBody>
      </p:sp>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Patterns (Contd..)</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832203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9048631"/>
          </a:xfrm>
        </p:spPr>
        <p:txBody>
          <a:bodyPr/>
          <a:lstStyle/>
          <a:p>
            <a:pPr marL="0" indent="0" algn="just">
              <a:spcBef>
                <a:spcPct val="0"/>
              </a:spcBef>
              <a:defRPr/>
            </a:pPr>
            <a:r>
              <a:rPr lang="en-US" altLang="en-US" sz="3200" dirty="0">
                <a:solidFill>
                  <a:schemeClr val="tx1"/>
                </a:solidFill>
                <a:latin typeface="Arial" panose="020B0604020202020204" pitchFamily="34" charset="0"/>
                <a:cs typeface="Arial" panose="020B0604020202020204" pitchFamily="34" charset="0"/>
              </a:rPr>
              <a:t>Think of the time series yt as consisting of three components: a seasonal component, a trend-cycle component (containing both trend and cycle), and a remainder component (containing anything else in the time series). </a:t>
            </a:r>
          </a:p>
          <a:p>
            <a:pPr marL="0" indent="0" algn="just">
              <a:spcBef>
                <a:spcPct val="0"/>
              </a:spcBef>
              <a:defRPr/>
            </a:pPr>
            <a:endParaRPr lang="en-US" altLang="en-US" sz="4800" dirty="0">
              <a:solidFill>
                <a:schemeClr val="tx1"/>
              </a:solidFill>
              <a:latin typeface="Arial" panose="020B0604020202020204" pitchFamily="34" charset="0"/>
              <a:cs typeface="Arial" panose="020B0604020202020204" pitchFamily="34" charset="0"/>
            </a:endParaRPr>
          </a:p>
          <a:p>
            <a:pPr marL="0" indent="0">
              <a:spcBef>
                <a:spcPct val="0"/>
              </a:spcBef>
              <a:defRPr/>
            </a:pPr>
            <a:r>
              <a:rPr lang="en-US" altLang="en-US" sz="3600" b="1" u="sng" dirty="0">
                <a:solidFill>
                  <a:schemeClr val="tx1"/>
                </a:solidFill>
                <a:latin typeface="Arial" panose="020B0604020202020204" pitchFamily="34" charset="0"/>
                <a:cs typeface="Arial" panose="020B0604020202020204" pitchFamily="34" charset="0"/>
              </a:rPr>
              <a:t>Additive model</a:t>
            </a:r>
          </a:p>
          <a:p>
            <a:pPr marL="0" indent="0">
              <a:spcBef>
                <a:spcPct val="0"/>
              </a:spcBef>
              <a:defRPr/>
            </a:pPr>
            <a:endParaRPr lang="en-US"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r>
              <a:rPr lang="en-US" altLang="en-US" sz="3600" b="1" u="sng" dirty="0">
                <a:solidFill>
                  <a:schemeClr val="tx1"/>
                </a:solidFill>
                <a:latin typeface="Arial" panose="020B0604020202020204" pitchFamily="34" charset="0"/>
                <a:cs typeface="Arial" panose="020B0604020202020204" pitchFamily="34" charset="0"/>
              </a:rPr>
              <a:t>yt=St+Tt+Et</a:t>
            </a:r>
          </a:p>
          <a:p>
            <a:pPr marL="0" indent="0" algn="just">
              <a:spcBef>
                <a:spcPct val="0"/>
              </a:spcBef>
              <a:defRPr/>
            </a:pPr>
            <a:endParaRPr lang="en-US" altLang="en-US" sz="3600" b="1" dirty="0">
              <a:solidFill>
                <a:schemeClr val="tx1"/>
              </a:solidFill>
              <a:latin typeface="Arial" panose="020B0604020202020204" pitchFamily="34" charset="0"/>
              <a:cs typeface="Arial" panose="020B0604020202020204" pitchFamily="34" charset="0"/>
            </a:endParaRPr>
          </a:p>
          <a:p>
            <a:pPr marL="0" indent="0">
              <a:spcBef>
                <a:spcPct val="0"/>
              </a:spcBef>
              <a:defRPr/>
            </a:pPr>
            <a:r>
              <a:rPr lang="en-US" altLang="en-US" sz="3600" b="1" u="sng" dirty="0">
                <a:solidFill>
                  <a:schemeClr val="tx1"/>
                </a:solidFill>
                <a:latin typeface="Arial" panose="020B0604020202020204" pitchFamily="34" charset="0"/>
                <a:cs typeface="Arial" panose="020B0604020202020204" pitchFamily="34" charset="0"/>
              </a:rPr>
              <a:t>Multiplicative model</a:t>
            </a:r>
          </a:p>
          <a:p>
            <a:pPr marL="0" indent="0">
              <a:spcBef>
                <a:spcPct val="0"/>
              </a:spcBef>
              <a:defRPr/>
            </a:pPr>
            <a:endParaRPr lang="en-US" altLang="en-US" sz="3600" b="1" u="sng" dirty="0">
              <a:solidFill>
                <a:schemeClr val="tx1"/>
              </a:solidFill>
              <a:latin typeface="Arial" panose="020B0604020202020204" pitchFamily="34" charset="0"/>
              <a:cs typeface="Arial" panose="020B0604020202020204" pitchFamily="34" charset="0"/>
            </a:endParaRPr>
          </a:p>
          <a:p>
            <a:pPr marL="0" indent="0">
              <a:spcBef>
                <a:spcPct val="0"/>
              </a:spcBef>
              <a:defRPr/>
            </a:pPr>
            <a:r>
              <a:rPr lang="en-US" altLang="en-US" sz="3600" b="1" u="sng" dirty="0">
                <a:solidFill>
                  <a:schemeClr val="tx1"/>
                </a:solidFill>
                <a:latin typeface="Arial" panose="020B0604020202020204" pitchFamily="34" charset="0"/>
                <a:cs typeface="Arial" panose="020B0604020202020204" pitchFamily="34" charset="0"/>
              </a:rPr>
              <a:t>yt=St×Tt×Et.</a:t>
            </a:r>
          </a:p>
          <a:p>
            <a:pPr marL="0" indent="0" algn="just">
              <a:spcBef>
                <a:spcPct val="0"/>
              </a:spcBef>
              <a:defRPr/>
            </a:pPr>
            <a:endParaRPr lang="en-US" altLang="en-US" sz="3600" b="1" dirty="0">
              <a:solidFill>
                <a:schemeClr val="tx1"/>
              </a:solidFill>
              <a:latin typeface="Arial" panose="020B0604020202020204" pitchFamily="34" charset="0"/>
              <a:cs typeface="Arial" panose="020B0604020202020204" pitchFamily="34" charset="0"/>
            </a:endParaRPr>
          </a:p>
          <a:p>
            <a:pPr marL="0" indent="0" algn="just">
              <a:spcBef>
                <a:spcPct val="0"/>
              </a:spcBef>
              <a:defRPr/>
            </a:pPr>
            <a:endParaRPr lang="en-US" altLang="en-US" sz="3600" dirty="0">
              <a:solidFill>
                <a:schemeClr val="tx1"/>
              </a:solidFill>
              <a:latin typeface="Arial" panose="020B0604020202020204" pitchFamily="34" charset="0"/>
              <a:cs typeface="Arial" panose="020B0604020202020204" pitchFamily="34" charset="0"/>
            </a:endParaRPr>
          </a:p>
          <a:p>
            <a:pPr marL="0" indent="0" algn="just">
              <a:spcBef>
                <a:spcPct val="0"/>
              </a:spcBef>
              <a:defRPr/>
            </a:pPr>
            <a:r>
              <a:rPr lang="en-US" altLang="en-US" sz="3600" dirty="0">
                <a:solidFill>
                  <a:schemeClr val="tx1"/>
                </a:solidFill>
                <a:latin typeface="Arial" panose="020B0604020202020204" pitchFamily="34" charset="0"/>
                <a:cs typeface="Arial" panose="020B0604020202020204" pitchFamily="34" charset="0"/>
              </a:rPr>
              <a:t>where yt is the data at period t, St is the seasonal component, Tt is the trend-cycle component and Et is the remainder (or irregular or error) component at period t. </a:t>
            </a:r>
            <a:endParaRPr lang="en-IN" altLang="en-US" sz="3600" dirty="0">
              <a:solidFill>
                <a:schemeClr val="tx1"/>
              </a:solidFill>
              <a:latin typeface="+mn-lt"/>
              <a:ea typeface="Montserrat Medium"/>
              <a:cs typeface="Montserrat Medium"/>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Patterns (Contd..)</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1048538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0"/>
                                        <p:tgtEl>
                                          <p:spTgt spid="3">
                                            <p:txEl>
                                              <p:pRg st="4" end="4"/>
                                            </p:txEl>
                                          </p:spTgt>
                                        </p:tgtEl>
                                      </p:cBhvr>
                                    </p:animEffect>
                                    <p:anim calcmode="lin" valueType="num">
                                      <p:cBhvr>
                                        <p:cTn id="2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1000"/>
                                        <p:tgtEl>
                                          <p:spTgt spid="3">
                                            <p:txEl>
                                              <p:pRg st="6" end="6"/>
                                            </p:txEl>
                                          </p:spTgt>
                                        </p:tgtEl>
                                      </p:cBhvr>
                                    </p:animEffect>
                                    <p:anim calcmode="lin" valueType="num">
                                      <p:cBhvr>
                                        <p:cTn id="2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1000"/>
                                        <p:tgtEl>
                                          <p:spTgt spid="3">
                                            <p:txEl>
                                              <p:pRg st="8" end="8"/>
                                            </p:txEl>
                                          </p:spTgt>
                                        </p:tgtEl>
                                      </p:cBhvr>
                                    </p:animEffect>
                                    <p:anim calcmode="lin" valueType="num">
                                      <p:cBhvr>
                                        <p:cTn id="3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8" end="8"/>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1000"/>
                                        <p:tgtEl>
                                          <p:spTgt spid="3">
                                            <p:txEl>
                                              <p:pRg st="11" end="11"/>
                                            </p:txEl>
                                          </p:spTgt>
                                        </p:tgtEl>
                                      </p:cBhvr>
                                    </p:animEffect>
                                    <p:anim calcmode="lin" valueType="num">
                                      <p:cBhvr>
                                        <p:cTn id="3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Time Series Patterns (Contd..)</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
        <p:nvSpPr>
          <p:cNvPr id="5" name="Content Placeholder 2">
            <a:extLst>
              <a:ext uri="{FF2B5EF4-FFF2-40B4-BE49-F238E27FC236}">
                <a16:creationId xmlns:a16="http://schemas.microsoft.com/office/drawing/2014/main" id="{7E6B7CF0-FCA9-4F7B-B59B-9C0A81563F47}"/>
              </a:ext>
            </a:extLst>
          </p:cNvPr>
          <p:cNvSpPr txBox="1">
            <a:spLocks/>
          </p:cNvSpPr>
          <p:nvPr/>
        </p:nvSpPr>
        <p:spPr>
          <a:xfrm>
            <a:off x="1577340" y="1883647"/>
            <a:ext cx="17053560" cy="6517169"/>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000000"/>
              </a:buClr>
              <a:buSzPts val="1400"/>
              <a:buFont typeface="Arial"/>
              <a:buNone/>
              <a:defRPr sz="3950" b="0" i="0" u="none" strike="noStrike" cap="none">
                <a:solidFill>
                  <a:srgbClr val="F1F3F4"/>
                </a:solidFill>
                <a:latin typeface="Montserrat Medium"/>
                <a:ea typeface="Montserrat Medium"/>
                <a:cs typeface="Montserrat Medium"/>
                <a:sym typeface="Montserrat Medium"/>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pPr algn="just">
              <a:spcBef>
                <a:spcPct val="0"/>
              </a:spcBef>
              <a:buFont typeface="Wingdings" panose="05000000000000000000" pitchFamily="2" charset="2"/>
              <a:buChar char="§"/>
            </a:pPr>
            <a:r>
              <a:rPr lang="en-IN" altLang="en-US" sz="4800" dirty="0">
                <a:solidFill>
                  <a:schemeClr val="tx1"/>
                </a:solidFill>
                <a:latin typeface="Arial" panose="020B0604020202020204" pitchFamily="34" charset="0"/>
                <a:cs typeface="Arial" panose="020B0604020202020204" pitchFamily="34" charset="0"/>
              </a:rPr>
              <a:t>The additive model is most appropriate if the magnitude of the seasonal fluctuations or the variation around the trend-cycle </a:t>
            </a:r>
            <a:r>
              <a:rPr lang="en-IN" altLang="en-US" sz="4800" b="1" i="1" u="sng" dirty="0">
                <a:solidFill>
                  <a:schemeClr val="tx1"/>
                </a:solidFill>
                <a:latin typeface="Arial" panose="020B0604020202020204" pitchFamily="34" charset="0"/>
                <a:cs typeface="Arial" panose="020B0604020202020204" pitchFamily="34" charset="0"/>
              </a:rPr>
              <a:t>does not vary with the level of the time series.</a:t>
            </a:r>
          </a:p>
          <a:p>
            <a:pPr algn="just">
              <a:spcBef>
                <a:spcPct val="0"/>
              </a:spcBef>
              <a:buFont typeface="Wingdings" panose="05000000000000000000" pitchFamily="2" charset="2"/>
              <a:buChar char="§"/>
            </a:pPr>
            <a:endParaRPr lang="en-IN" altLang="en-US" sz="4800" dirty="0">
              <a:solidFill>
                <a:schemeClr val="tx1"/>
              </a:solidFill>
              <a:latin typeface="Arial" panose="020B0604020202020204" pitchFamily="34" charset="0"/>
              <a:cs typeface="Arial" panose="020B0604020202020204" pitchFamily="34" charset="0"/>
            </a:endParaRPr>
          </a:p>
          <a:p>
            <a:pPr algn="just">
              <a:spcBef>
                <a:spcPct val="0"/>
              </a:spcBef>
              <a:buFont typeface="Wingdings" panose="05000000000000000000" pitchFamily="2" charset="2"/>
              <a:buChar char="§"/>
            </a:pPr>
            <a:r>
              <a:rPr lang="en-IN" altLang="en-US" sz="4800" dirty="0">
                <a:solidFill>
                  <a:schemeClr val="tx1"/>
                </a:solidFill>
                <a:latin typeface="Arial" panose="020B0604020202020204" pitchFamily="34" charset="0"/>
                <a:cs typeface="Arial" panose="020B0604020202020204" pitchFamily="34" charset="0"/>
              </a:rPr>
              <a:t>When the variation in the seasonal pattern, or the variation around the trend-cycle, appears to be </a:t>
            </a:r>
            <a:r>
              <a:rPr lang="en-IN" altLang="en-US" sz="4800" b="1" i="1" u="sng" dirty="0">
                <a:solidFill>
                  <a:schemeClr val="tx1"/>
                </a:solidFill>
                <a:latin typeface="Arial" panose="020B0604020202020204" pitchFamily="34" charset="0"/>
                <a:cs typeface="Arial" panose="020B0604020202020204" pitchFamily="34" charset="0"/>
              </a:rPr>
              <a:t>proportional to the level of the time series</a:t>
            </a:r>
            <a:r>
              <a:rPr lang="en-IN" altLang="en-US" sz="4800" dirty="0">
                <a:solidFill>
                  <a:schemeClr val="tx1"/>
                </a:solidFill>
                <a:latin typeface="Arial" panose="020B0604020202020204" pitchFamily="34" charset="0"/>
                <a:cs typeface="Arial" panose="020B0604020202020204" pitchFamily="34" charset="0"/>
              </a:rPr>
              <a:t>, then a multiplicative model is more appropriate.</a:t>
            </a:r>
          </a:p>
          <a:p>
            <a:endParaRPr lang="en-IN" altLang="en-US" dirty="0"/>
          </a:p>
        </p:txBody>
      </p:sp>
    </p:spTree>
    <p:extLst>
      <p:ext uri="{BB962C8B-B14F-4D97-AF65-F5344CB8AC3E}">
        <p14:creationId xmlns:p14="http://schemas.microsoft.com/office/powerpoint/2010/main" val="2725278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 calcmode="lin" valueType="num">
                                      <p:cBhvr additive="base">
                                        <p:cTn id="13"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EAD0D-0821-4BEB-B68D-F84894AE1C2F}"/>
              </a:ext>
            </a:extLst>
          </p:cNvPr>
          <p:cNvSpPr>
            <a:spLocks noGrp="1"/>
          </p:cNvSpPr>
          <p:nvPr>
            <p:ph type="ctrTitle"/>
          </p:nvPr>
        </p:nvSpPr>
        <p:spPr>
          <a:xfrm>
            <a:off x="5005387" y="3825938"/>
            <a:ext cx="7841933" cy="907941"/>
          </a:xfrm>
        </p:spPr>
        <p:txBody>
          <a:bodyPr/>
          <a:lstStyle/>
          <a:p>
            <a:r>
              <a:rPr lang="en-IN" dirty="0"/>
              <a:t>Case Study</a:t>
            </a:r>
          </a:p>
        </p:txBody>
      </p:sp>
      <p:sp>
        <p:nvSpPr>
          <p:cNvPr id="4" name="Arrow: Right 3">
            <a:extLst>
              <a:ext uri="{FF2B5EF4-FFF2-40B4-BE49-F238E27FC236}">
                <a16:creationId xmlns:a16="http://schemas.microsoft.com/office/drawing/2014/main" id="{7D122F19-51D9-43C8-8CEF-94FFF8E77282}"/>
              </a:ext>
            </a:extLst>
          </p:cNvPr>
          <p:cNvSpPr/>
          <p:nvPr/>
        </p:nvSpPr>
        <p:spPr>
          <a:xfrm>
            <a:off x="10561320" y="3825938"/>
            <a:ext cx="5120640" cy="23234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844433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6640279"/>
          </a:xfrm>
        </p:spPr>
        <p:txBody>
          <a:bodyPr/>
          <a:lstStyle/>
          <a:p>
            <a:pPr marL="228600" indent="0"/>
            <a:r>
              <a:rPr lang="en-IN" b="1" dirty="0">
                <a:solidFill>
                  <a:schemeClr val="tx1"/>
                </a:solidFill>
                <a:latin typeface="+mn-lt"/>
              </a:rPr>
              <a:t>Business Problem:</a:t>
            </a:r>
          </a:p>
          <a:p>
            <a:pPr marL="228600" indent="0"/>
            <a:endParaRPr lang="en-IN" sz="3600" i="1" dirty="0">
              <a:solidFill>
                <a:schemeClr val="tx1"/>
              </a:solidFill>
              <a:latin typeface="+mn-lt"/>
            </a:endParaRPr>
          </a:p>
          <a:p>
            <a:pPr marL="800100" indent="-571500">
              <a:buFont typeface="Wingdings" panose="05000000000000000000" pitchFamily="2" charset="2"/>
              <a:buChar char="q"/>
            </a:pPr>
            <a:r>
              <a:rPr lang="en-IN" sz="3600" dirty="0">
                <a:solidFill>
                  <a:schemeClr val="tx1"/>
                </a:solidFill>
                <a:latin typeface="+mn-lt"/>
              </a:rPr>
              <a:t>We all know that blood is really important for health care. We have seen many blood donation camps and almost all of us have helped them to raise blood in the blood bank.</a:t>
            </a:r>
          </a:p>
          <a:p>
            <a:pPr marL="228600" indent="0"/>
            <a:endParaRPr lang="en-IN" sz="3600" dirty="0">
              <a:solidFill>
                <a:schemeClr val="tx1"/>
              </a:solidFill>
              <a:latin typeface="+mn-lt"/>
            </a:endParaRPr>
          </a:p>
          <a:p>
            <a:pPr marL="800100" indent="-571500">
              <a:buFont typeface="Wingdings" panose="05000000000000000000" pitchFamily="2" charset="2"/>
              <a:buChar char="q"/>
            </a:pPr>
            <a:r>
              <a:rPr lang="en-IN" sz="3600" dirty="0">
                <a:solidFill>
                  <a:schemeClr val="tx1"/>
                </a:solidFill>
                <a:latin typeface="+mn-lt"/>
              </a:rPr>
              <a:t>A blood unit has a shelf life of 42 days only, that means if blood is not used within 42 days then it will be a waste, also shortage of the blood also increases many risky situations; hence, hospitals always have this problem in hand.” How much blood do they have to store..?”</a:t>
            </a:r>
          </a:p>
          <a:p>
            <a:pPr marL="800100" indent="-571500">
              <a:buFont typeface="Wingdings" panose="05000000000000000000" pitchFamily="2" charset="2"/>
              <a:buChar char="q"/>
            </a:pPr>
            <a:endParaRPr lang="en-IN" sz="3200" dirty="0">
              <a:solidFill>
                <a:schemeClr val="tx1"/>
              </a:solidFill>
              <a:latin typeface="+mn-lt"/>
            </a:endParaRPr>
          </a:p>
          <a:p>
            <a:pPr marL="228600" indent="0"/>
            <a:endParaRPr lang="en-IN" sz="3600" dirty="0">
              <a:solidFill>
                <a:schemeClr val="tx1"/>
              </a:solidFill>
              <a:latin typeface="+mn-lt"/>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7279957" y="69028"/>
            <a:ext cx="5544185"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Case Study – Part I</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3841166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A113A3-D0A0-4A3A-B38C-9C6594C695E7}"/>
              </a:ext>
            </a:extLst>
          </p:cNvPr>
          <p:cNvSpPr>
            <a:spLocks noGrp="1"/>
          </p:cNvSpPr>
          <p:nvPr>
            <p:ph type="body" idx="1"/>
          </p:nvPr>
        </p:nvSpPr>
        <p:spPr>
          <a:xfrm>
            <a:off x="1650310" y="1596042"/>
            <a:ext cx="15970360" cy="7071167"/>
          </a:xfrm>
        </p:spPr>
        <p:txBody>
          <a:bodyPr/>
          <a:lstStyle/>
          <a:p>
            <a:pPr marL="228600" indent="0"/>
            <a:endParaRPr lang="en-IN" sz="3200" dirty="0">
              <a:solidFill>
                <a:schemeClr val="tx1"/>
              </a:solidFill>
              <a:latin typeface="+mn-lt"/>
            </a:endParaRPr>
          </a:p>
          <a:p>
            <a:pPr marL="228600" indent="0"/>
            <a:r>
              <a:rPr lang="en-IN" b="1" dirty="0">
                <a:solidFill>
                  <a:schemeClr val="tx1"/>
                </a:solidFill>
                <a:latin typeface="+mn-lt"/>
              </a:rPr>
              <a:t>Let's explore the data in reference to following hypothesis</a:t>
            </a:r>
            <a:br>
              <a:rPr lang="en-IN" sz="3200" dirty="0">
                <a:solidFill>
                  <a:schemeClr val="tx1"/>
                </a:solidFill>
                <a:latin typeface="+mn-lt"/>
              </a:rPr>
            </a:br>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Is there a variation in the blood requirement for a specific month ?? Is this variation same for all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Has the above mentioned pattern changed over a period of time for all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Can average be considered as a good statistical measure to guesstimate the future requirement for different blood types.</a:t>
            </a:r>
          </a:p>
          <a:p>
            <a:pPr marL="228600" indent="0"/>
            <a:endParaRPr lang="en-IN" sz="3200" dirty="0">
              <a:solidFill>
                <a:schemeClr val="tx1"/>
              </a:solidFill>
              <a:latin typeface="+mn-lt"/>
            </a:endParaRPr>
          </a:p>
          <a:p>
            <a:pPr marL="685800" indent="-457200">
              <a:buFont typeface="Wingdings" panose="05000000000000000000" pitchFamily="2" charset="2"/>
              <a:buChar char="v"/>
            </a:pPr>
            <a:r>
              <a:rPr lang="en-IN" sz="3200" dirty="0">
                <a:solidFill>
                  <a:schemeClr val="tx1"/>
                </a:solidFill>
                <a:latin typeface="+mn-lt"/>
              </a:rPr>
              <a:t>Is there a consistent increase/decrease in the usage pattern for all blood types. Is this pattern additive or multiplicative.</a:t>
            </a:r>
          </a:p>
          <a:p>
            <a:pPr marL="228600" indent="0"/>
            <a:endParaRPr lang="en-IN" sz="3600" dirty="0">
              <a:solidFill>
                <a:schemeClr val="tx1"/>
              </a:solidFill>
              <a:latin typeface="+mn-lt"/>
            </a:endParaRPr>
          </a:p>
        </p:txBody>
      </p:sp>
      <p:sp>
        <p:nvSpPr>
          <p:cNvPr id="4" name="TextBox 3">
            <a:extLst>
              <a:ext uri="{FF2B5EF4-FFF2-40B4-BE49-F238E27FC236}">
                <a16:creationId xmlns:a16="http://schemas.microsoft.com/office/drawing/2014/main" id="{277A00D3-A6EF-439A-B65E-688C9A6018AE}"/>
              </a:ext>
            </a:extLst>
          </p:cNvPr>
          <p:cNvSpPr txBox="1"/>
          <p:nvPr/>
        </p:nvSpPr>
        <p:spPr>
          <a:xfrm>
            <a:off x="5657215" y="69028"/>
            <a:ext cx="878967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IN" sz="4800" dirty="0"/>
              <a:t>Case Study – Part I </a:t>
            </a:r>
            <a:r>
              <a:rPr lang="en-IN" sz="4000" dirty="0"/>
              <a:t>(Contd..)</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070" y="372625"/>
            <a:ext cx="3388545" cy="1054800"/>
          </a:xfrm>
          <a:prstGeom prst="rect">
            <a:avLst/>
          </a:prstGeom>
        </p:spPr>
      </p:pic>
    </p:spTree>
    <p:extLst>
      <p:ext uri="{BB962C8B-B14F-4D97-AF65-F5344CB8AC3E}">
        <p14:creationId xmlns:p14="http://schemas.microsoft.com/office/powerpoint/2010/main" val="2333595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996"/>
        <p:cNvGrpSpPr/>
        <p:nvPr/>
      </p:nvGrpSpPr>
      <p:grpSpPr>
        <a:xfrm>
          <a:off x="0" y="0"/>
          <a:ext cx="0" cy="0"/>
          <a:chOff x="0" y="0"/>
          <a:chExt cx="0" cy="0"/>
        </a:xfrm>
      </p:grpSpPr>
      <p:sp>
        <p:nvSpPr>
          <p:cNvPr id="997" name="Google Shape;997;p15"/>
          <p:cNvSpPr/>
          <p:nvPr/>
        </p:nvSpPr>
        <p:spPr>
          <a:xfrm>
            <a:off x="0" y="0"/>
            <a:ext cx="20104101" cy="1130855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998" name="Google Shape;998;p15"/>
          <p:cNvSpPr txBox="1">
            <a:spLocks noGrp="1"/>
          </p:cNvSpPr>
          <p:nvPr>
            <p:ph type="title"/>
          </p:nvPr>
        </p:nvSpPr>
        <p:spPr>
          <a:xfrm>
            <a:off x="92710" y="8937625"/>
            <a:ext cx="20011391" cy="930276"/>
          </a:xfrm>
          <a:prstGeom prst="rect">
            <a:avLst/>
          </a:prstGeom>
          <a:noFill/>
          <a:ln>
            <a:noFill/>
          </a:ln>
        </p:spPr>
        <p:txBody>
          <a:bodyPr spcFirstLastPara="1" wrap="square" lIns="0" tIns="17125" rIns="0" bIns="0" anchor="t" anchorCtr="0">
            <a:noAutofit/>
          </a:bodyPr>
          <a:lstStyle/>
          <a:p>
            <a:pPr marL="12700" lvl="0" indent="0" algn="ctr" rtl="0">
              <a:lnSpc>
                <a:spcPct val="100000"/>
              </a:lnSpc>
              <a:spcBef>
                <a:spcPts val="0"/>
              </a:spcBef>
              <a:spcAft>
                <a:spcPts val="0"/>
              </a:spcAft>
              <a:buNone/>
            </a:pPr>
            <a:r>
              <a:rPr lang="en-US" dirty="0">
                <a:solidFill>
                  <a:srgbClr val="F1F3F4"/>
                </a:solidFill>
              </a:rPr>
              <a:t>HAPPY LEARNING</a:t>
            </a:r>
            <a:endParaRPr dirty="0">
              <a:solidFill>
                <a:srgbClr val="F1F3F4"/>
              </a:solidFill>
            </a:endParaRPr>
          </a:p>
        </p:txBody>
      </p:sp>
      <p:pic>
        <p:nvPicPr>
          <p:cNvPr id="1027" name="Google Shape;1027;p15" descr="A close up of a logo&#10;&#10;Description automatically generated"/>
          <p:cNvPicPr preferRelativeResize="0"/>
          <p:nvPr/>
        </p:nvPicPr>
        <p:blipFill rotWithShape="1">
          <a:blip r:embed="rId4">
            <a:alphaModFix/>
          </a:blip>
          <a:srcRect l="42816" t="18357" r="37298" b="19154"/>
          <a:stretch/>
        </p:blipFill>
        <p:spPr>
          <a:xfrm>
            <a:off x="7594331" y="1287508"/>
            <a:ext cx="4392542" cy="7764268"/>
          </a:xfrm>
          <a:prstGeom prst="rect">
            <a:avLst/>
          </a:prstGeom>
          <a:noFill/>
          <a:ln>
            <a:noFill/>
          </a:ln>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7765" y="233322"/>
            <a:ext cx="3386569" cy="105418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0F1F3"/>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2779</TotalTime>
  <Words>639</Words>
  <Application>Microsoft Office PowerPoint</Application>
  <PresentationFormat>Custom</PresentationFormat>
  <Paragraphs>55</Paragraphs>
  <Slides>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Montserrat Medium</vt:lpstr>
      <vt:lpstr>Montserrat ExtraBold</vt:lpstr>
      <vt:lpstr>Montserrat</vt:lpstr>
      <vt:lpstr>Calibri</vt:lpstr>
      <vt:lpstr>Wingdings</vt:lpstr>
      <vt:lpstr>Office Theme</vt:lpstr>
      <vt:lpstr>Time Series Forecasting – Industry Case Study  30th Oct, 2021 Anjana Agrawal</vt:lpstr>
      <vt:lpstr>PowerPoint Presentation</vt:lpstr>
      <vt:lpstr>PowerPoint Presentation</vt:lpstr>
      <vt:lpstr>PowerPoint Presentation</vt:lpstr>
      <vt:lpstr>PowerPoint Presentation</vt:lpstr>
      <vt:lpstr>Case Study</vt:lpstr>
      <vt:lpstr>PowerPoint Presentation</vt:lpstr>
      <vt:lpstr>PowerPoint Presentation</vt:lpstr>
      <vt:lpstr>HAPPY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dc:title>
  <dc:creator>Nitin Goyal</dc:creator>
  <cp:lastModifiedBy>Anjana</cp:lastModifiedBy>
  <cp:revision>283</cp:revision>
  <dcterms:created xsi:type="dcterms:W3CDTF">2019-08-28T14:09:39Z</dcterms:created>
  <dcterms:modified xsi:type="dcterms:W3CDTF">2021-10-30T03:50:25Z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2019-08-28T00:00:00Z</vt:filetime>
  </property>
  <property fmtid="{D5CDD505-2E9C-101B-9397-08002B2CF9AE}" pid="3" name="Creator">
    <vt:lpwstr>Adobe Illustrator CC 23.0 (Macintosh)</vt:lpwstr>
  </property>
  <property fmtid="{D5CDD505-2E9C-101B-9397-08002B2CF9AE}" pid="4" name="LastSaved">
    <vt:filetime>2019-08-28T00:00:00Z</vt:filetime>
  </property>
</Properties>
</file>